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1" d="100"/>
          <a:sy n="71" d="100"/>
        </p:scale>
        <p:origin x="-1344" y="-72"/>
      </p:cViewPr>
      <p:guideLst>
        <p:guide orient="horz" pos="2160"/>
        <p:guide pos="2880"/>
      </p:guideLst>
    </p:cSldViewPr>
  </p:slideViewPr>
  <p:outlineViewPr>
    <p:cViewPr>
      <p:scale>
        <a:sx n="33" d="100"/>
        <a:sy n="33" d="100"/>
      </p:scale>
      <p:origin x="0" y="1704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BBA8BC-8AC8-459E-B308-05BF0D1CC6CC}" type="datetimeFigureOut">
              <a:rPr lang="en-US" smtClean="0"/>
              <a:t>12/3/2018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900457-0EC3-4899-9ABF-70BB3C5464B4}" type="slidenum">
              <a:rPr lang="en-US" smtClean="0"/>
              <a:t>‹#›</a:t>
            </a:fld>
            <a:endParaRPr lang="en-US"/>
          </a:p>
        </p:txBody>
      </p:sp>
    </p:spTree>
    <p:extLst>
      <p:ext uri="{BB962C8B-B14F-4D97-AF65-F5344CB8AC3E}">
        <p14:creationId xmlns:p14="http://schemas.microsoft.com/office/powerpoint/2010/main" val="3738463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900457-0EC3-4899-9ABF-70BB3C5464B4}" type="slidenum">
              <a:rPr lang="en-US" smtClean="0"/>
              <a:t>18</a:t>
            </a:fld>
            <a:endParaRPr lang="en-US"/>
          </a:p>
        </p:txBody>
      </p:sp>
    </p:spTree>
    <p:extLst>
      <p:ext uri="{BB962C8B-B14F-4D97-AF65-F5344CB8AC3E}">
        <p14:creationId xmlns:p14="http://schemas.microsoft.com/office/powerpoint/2010/main" val="858419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900457-0EC3-4899-9ABF-70BB3C5464B4}" type="slidenum">
              <a:rPr lang="en-US" smtClean="0"/>
              <a:t>19</a:t>
            </a:fld>
            <a:endParaRPr lang="en-US"/>
          </a:p>
        </p:txBody>
      </p:sp>
    </p:spTree>
    <p:extLst>
      <p:ext uri="{BB962C8B-B14F-4D97-AF65-F5344CB8AC3E}">
        <p14:creationId xmlns:p14="http://schemas.microsoft.com/office/powerpoint/2010/main" val="1337432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900457-0EC3-4899-9ABF-70BB3C5464B4}" type="slidenum">
              <a:rPr lang="en-US" smtClean="0"/>
              <a:t>21</a:t>
            </a:fld>
            <a:endParaRPr lang="en-US"/>
          </a:p>
        </p:txBody>
      </p:sp>
    </p:spTree>
    <p:extLst>
      <p:ext uri="{BB962C8B-B14F-4D97-AF65-F5344CB8AC3E}">
        <p14:creationId xmlns:p14="http://schemas.microsoft.com/office/powerpoint/2010/main" val="602471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900457-0EC3-4899-9ABF-70BB3C5464B4}" type="slidenum">
              <a:rPr lang="en-US" smtClean="0"/>
              <a:t>24</a:t>
            </a:fld>
            <a:endParaRPr lang="en-US"/>
          </a:p>
        </p:txBody>
      </p:sp>
    </p:spTree>
    <p:extLst>
      <p:ext uri="{BB962C8B-B14F-4D97-AF65-F5344CB8AC3E}">
        <p14:creationId xmlns:p14="http://schemas.microsoft.com/office/powerpoint/2010/main" val="1921291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900457-0EC3-4899-9ABF-70BB3C5464B4}" type="slidenum">
              <a:rPr lang="en-US" smtClean="0"/>
              <a:t>25</a:t>
            </a:fld>
            <a:endParaRPr lang="en-US"/>
          </a:p>
        </p:txBody>
      </p:sp>
    </p:spTree>
    <p:extLst>
      <p:ext uri="{BB962C8B-B14F-4D97-AF65-F5344CB8AC3E}">
        <p14:creationId xmlns:p14="http://schemas.microsoft.com/office/powerpoint/2010/main" val="833864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900457-0EC3-4899-9ABF-70BB3C5464B4}" type="slidenum">
              <a:rPr lang="en-US" smtClean="0"/>
              <a:t>28</a:t>
            </a:fld>
            <a:endParaRPr lang="en-US"/>
          </a:p>
        </p:txBody>
      </p:sp>
    </p:spTree>
    <p:extLst>
      <p:ext uri="{BB962C8B-B14F-4D97-AF65-F5344CB8AC3E}">
        <p14:creationId xmlns:p14="http://schemas.microsoft.com/office/powerpoint/2010/main" val="3335187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73A0CF-63FF-4518-87C3-EB26499891BD}"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1A478-36D5-4C30-9C73-018A6A060B5B}" type="slidenum">
              <a:rPr lang="en-US" smtClean="0"/>
              <a:t>‹#›</a:t>
            </a:fld>
            <a:endParaRPr lang="en-US"/>
          </a:p>
        </p:txBody>
      </p:sp>
    </p:spTree>
    <p:extLst>
      <p:ext uri="{BB962C8B-B14F-4D97-AF65-F5344CB8AC3E}">
        <p14:creationId xmlns:p14="http://schemas.microsoft.com/office/powerpoint/2010/main" val="1602797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73A0CF-63FF-4518-87C3-EB26499891BD}"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1A478-36D5-4C30-9C73-018A6A060B5B}" type="slidenum">
              <a:rPr lang="en-US" smtClean="0"/>
              <a:t>‹#›</a:t>
            </a:fld>
            <a:endParaRPr lang="en-US"/>
          </a:p>
        </p:txBody>
      </p:sp>
    </p:spTree>
    <p:extLst>
      <p:ext uri="{BB962C8B-B14F-4D97-AF65-F5344CB8AC3E}">
        <p14:creationId xmlns:p14="http://schemas.microsoft.com/office/powerpoint/2010/main" val="273634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73A0CF-63FF-4518-87C3-EB26499891BD}"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1A478-36D5-4C30-9C73-018A6A060B5B}" type="slidenum">
              <a:rPr lang="en-US" smtClean="0"/>
              <a:t>‹#›</a:t>
            </a:fld>
            <a:endParaRPr lang="en-US"/>
          </a:p>
        </p:txBody>
      </p:sp>
    </p:spTree>
    <p:extLst>
      <p:ext uri="{BB962C8B-B14F-4D97-AF65-F5344CB8AC3E}">
        <p14:creationId xmlns:p14="http://schemas.microsoft.com/office/powerpoint/2010/main" val="3908071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73A0CF-63FF-4518-87C3-EB26499891BD}"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1A478-36D5-4C30-9C73-018A6A060B5B}" type="slidenum">
              <a:rPr lang="en-US" smtClean="0"/>
              <a:t>‹#›</a:t>
            </a:fld>
            <a:endParaRPr lang="en-US"/>
          </a:p>
        </p:txBody>
      </p:sp>
    </p:spTree>
    <p:extLst>
      <p:ext uri="{BB962C8B-B14F-4D97-AF65-F5344CB8AC3E}">
        <p14:creationId xmlns:p14="http://schemas.microsoft.com/office/powerpoint/2010/main" val="373651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73A0CF-63FF-4518-87C3-EB26499891BD}"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1A478-36D5-4C30-9C73-018A6A060B5B}" type="slidenum">
              <a:rPr lang="en-US" smtClean="0"/>
              <a:t>‹#›</a:t>
            </a:fld>
            <a:endParaRPr lang="en-US"/>
          </a:p>
        </p:txBody>
      </p:sp>
    </p:spTree>
    <p:extLst>
      <p:ext uri="{BB962C8B-B14F-4D97-AF65-F5344CB8AC3E}">
        <p14:creationId xmlns:p14="http://schemas.microsoft.com/office/powerpoint/2010/main" val="10086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73A0CF-63FF-4518-87C3-EB26499891BD}"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1A478-36D5-4C30-9C73-018A6A060B5B}" type="slidenum">
              <a:rPr lang="en-US" smtClean="0"/>
              <a:t>‹#›</a:t>
            </a:fld>
            <a:endParaRPr lang="en-US"/>
          </a:p>
        </p:txBody>
      </p:sp>
    </p:spTree>
    <p:extLst>
      <p:ext uri="{BB962C8B-B14F-4D97-AF65-F5344CB8AC3E}">
        <p14:creationId xmlns:p14="http://schemas.microsoft.com/office/powerpoint/2010/main" val="653519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73A0CF-63FF-4518-87C3-EB26499891BD}" type="datetimeFigureOut">
              <a:rPr lang="en-US" smtClean="0"/>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C1A478-36D5-4C30-9C73-018A6A060B5B}" type="slidenum">
              <a:rPr lang="en-US" smtClean="0"/>
              <a:t>‹#›</a:t>
            </a:fld>
            <a:endParaRPr lang="en-US"/>
          </a:p>
        </p:txBody>
      </p:sp>
    </p:spTree>
    <p:extLst>
      <p:ext uri="{BB962C8B-B14F-4D97-AF65-F5344CB8AC3E}">
        <p14:creationId xmlns:p14="http://schemas.microsoft.com/office/powerpoint/2010/main" val="2745690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73A0CF-63FF-4518-87C3-EB26499891BD}" type="datetimeFigureOut">
              <a:rPr lang="en-US" smtClean="0"/>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1A478-36D5-4C30-9C73-018A6A060B5B}" type="slidenum">
              <a:rPr lang="en-US" smtClean="0"/>
              <a:t>‹#›</a:t>
            </a:fld>
            <a:endParaRPr lang="en-US"/>
          </a:p>
        </p:txBody>
      </p:sp>
    </p:spTree>
    <p:extLst>
      <p:ext uri="{BB962C8B-B14F-4D97-AF65-F5344CB8AC3E}">
        <p14:creationId xmlns:p14="http://schemas.microsoft.com/office/powerpoint/2010/main" val="1756943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73A0CF-63FF-4518-87C3-EB26499891BD}" type="datetimeFigureOut">
              <a:rPr lang="en-US" smtClean="0"/>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C1A478-36D5-4C30-9C73-018A6A060B5B}" type="slidenum">
              <a:rPr lang="en-US" smtClean="0"/>
              <a:t>‹#›</a:t>
            </a:fld>
            <a:endParaRPr lang="en-US"/>
          </a:p>
        </p:txBody>
      </p:sp>
    </p:spTree>
    <p:extLst>
      <p:ext uri="{BB962C8B-B14F-4D97-AF65-F5344CB8AC3E}">
        <p14:creationId xmlns:p14="http://schemas.microsoft.com/office/powerpoint/2010/main" val="1110414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73A0CF-63FF-4518-87C3-EB26499891BD}"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1A478-36D5-4C30-9C73-018A6A060B5B}" type="slidenum">
              <a:rPr lang="en-US" smtClean="0"/>
              <a:t>‹#›</a:t>
            </a:fld>
            <a:endParaRPr lang="en-US"/>
          </a:p>
        </p:txBody>
      </p:sp>
    </p:spTree>
    <p:extLst>
      <p:ext uri="{BB962C8B-B14F-4D97-AF65-F5344CB8AC3E}">
        <p14:creationId xmlns:p14="http://schemas.microsoft.com/office/powerpoint/2010/main" val="2900896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73A0CF-63FF-4518-87C3-EB26499891BD}"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1A478-36D5-4C30-9C73-018A6A060B5B}" type="slidenum">
              <a:rPr lang="en-US" smtClean="0"/>
              <a:t>‹#›</a:t>
            </a:fld>
            <a:endParaRPr lang="en-US"/>
          </a:p>
        </p:txBody>
      </p:sp>
    </p:spTree>
    <p:extLst>
      <p:ext uri="{BB962C8B-B14F-4D97-AF65-F5344CB8AC3E}">
        <p14:creationId xmlns:p14="http://schemas.microsoft.com/office/powerpoint/2010/main" val="416466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73A0CF-63FF-4518-87C3-EB26499891BD}" type="datetimeFigureOut">
              <a:rPr lang="en-US" smtClean="0"/>
              <a:t>12/3/2018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C1A478-36D5-4C30-9C73-018A6A060B5B}" type="slidenum">
              <a:rPr lang="en-US" smtClean="0"/>
              <a:t>‹#›</a:t>
            </a:fld>
            <a:endParaRPr lang="en-US"/>
          </a:p>
        </p:txBody>
      </p:sp>
    </p:spTree>
    <p:extLst>
      <p:ext uri="{BB962C8B-B14F-4D97-AF65-F5344CB8AC3E}">
        <p14:creationId xmlns:p14="http://schemas.microsoft.com/office/powerpoint/2010/main" val="3408053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4.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25.png"/></Relationships>
</file>

<file path=ppt/slides/_rels/slide2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04664"/>
            <a:ext cx="7772400" cy="1470025"/>
          </a:xfrm>
        </p:spPr>
        <p:txBody>
          <a:bodyPr>
            <a:normAutofit/>
          </a:bodyPr>
          <a:lstStyle/>
          <a:p>
            <a:pPr rtl="1"/>
            <a:r>
              <a:rPr lang="ar-IQ" sz="4000" b="1" dirty="0">
                <a:solidFill>
                  <a:srgbClr val="FF0000"/>
                </a:solidFill>
                <a:effectLst>
                  <a:outerShdw blurRad="38100" dist="38100" dir="2700000" algn="tl">
                    <a:srgbClr val="000000">
                      <a:alpha val="43137"/>
                    </a:srgbClr>
                  </a:outerShdw>
                </a:effectLst>
              </a:rPr>
              <a:t>مبادئ التحليل الحجمي </a:t>
            </a:r>
            <a:r>
              <a:rPr lang="en-US" sz="4000" b="1" dirty="0">
                <a:solidFill>
                  <a:srgbClr val="FF0000"/>
                </a:solidFill>
                <a:effectLst>
                  <a:outerShdw blurRad="38100" dist="38100" dir="2700000" algn="tl">
                    <a:srgbClr val="000000">
                      <a:alpha val="43137"/>
                    </a:srgbClr>
                  </a:outerShdw>
                </a:effectLst>
              </a:rPr>
              <a:t>Principles of volumetric analysis</a:t>
            </a:r>
            <a:endParaRPr lang="en-US" sz="4000"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79512" y="1844824"/>
            <a:ext cx="8712968" cy="4752528"/>
          </a:xfrm>
        </p:spPr>
        <p:txBody>
          <a:bodyPr>
            <a:normAutofit fontScale="77500" lnSpcReduction="20000"/>
          </a:bodyPr>
          <a:lstStyle/>
          <a:p>
            <a:pPr algn="r" rtl="1"/>
            <a:r>
              <a:rPr lang="en-US" dirty="0" smtClean="0">
                <a:solidFill>
                  <a:schemeClr val="tx2">
                    <a:lumMod val="50000"/>
                  </a:schemeClr>
                </a:solidFill>
                <a:effectLst>
                  <a:outerShdw blurRad="38100" dist="38100" dir="2700000" algn="tl">
                    <a:srgbClr val="000000">
                      <a:alpha val="43137"/>
                    </a:srgbClr>
                  </a:outerShdw>
                </a:effectLst>
              </a:rPr>
              <a:t>1</a:t>
            </a:r>
            <a:r>
              <a:rPr lang="ar-IQ" dirty="0" smtClean="0">
                <a:solidFill>
                  <a:schemeClr val="tx2">
                    <a:lumMod val="50000"/>
                  </a:schemeClr>
                </a:solidFill>
                <a:effectLst>
                  <a:outerShdw blurRad="38100" dist="38100" dir="2700000" algn="tl">
                    <a:srgbClr val="000000">
                      <a:alpha val="43137"/>
                    </a:srgbClr>
                  </a:outerShdw>
                </a:effectLst>
              </a:rPr>
              <a:t>. </a:t>
            </a:r>
            <a:r>
              <a:rPr lang="ar-SA" b="1" dirty="0" smtClean="0">
                <a:solidFill>
                  <a:schemeClr val="tx2">
                    <a:lumMod val="50000"/>
                  </a:schemeClr>
                </a:solidFill>
                <a:effectLst>
                  <a:outerShdw blurRad="38100" dist="38100" dir="2700000" algn="tl">
                    <a:srgbClr val="000000">
                      <a:alpha val="43137"/>
                    </a:srgbClr>
                  </a:outerShdw>
                </a:effectLst>
              </a:rPr>
              <a:t>التسحيح </a:t>
            </a:r>
            <a:r>
              <a:rPr lang="en-US" b="1" dirty="0">
                <a:solidFill>
                  <a:schemeClr val="tx2">
                    <a:lumMod val="50000"/>
                  </a:schemeClr>
                </a:solidFill>
                <a:effectLst>
                  <a:outerShdw blurRad="38100" dist="38100" dir="2700000" algn="tl">
                    <a:srgbClr val="000000">
                      <a:alpha val="43137"/>
                    </a:srgbClr>
                  </a:outerShdw>
                </a:effectLst>
              </a:rPr>
              <a:t>Titration </a:t>
            </a:r>
            <a:endParaRPr lang="ar-IQ" b="1" dirty="0" smtClean="0">
              <a:solidFill>
                <a:schemeClr val="tx2">
                  <a:lumMod val="50000"/>
                </a:schemeClr>
              </a:solidFill>
              <a:effectLst>
                <a:outerShdw blurRad="38100" dist="38100" dir="2700000" algn="tl">
                  <a:srgbClr val="000000">
                    <a:alpha val="43137"/>
                  </a:srgbClr>
                </a:outerShdw>
              </a:effectLst>
            </a:endParaRPr>
          </a:p>
          <a:p>
            <a:pPr algn="r" rtl="1"/>
            <a:r>
              <a:rPr lang="ar-SA" sz="3100" b="1" dirty="0" smtClean="0">
                <a:solidFill>
                  <a:schemeClr val="tx1"/>
                </a:solidFill>
              </a:rPr>
              <a:t>تتضمن </a:t>
            </a:r>
            <a:r>
              <a:rPr lang="ar-SA" sz="3100" b="1" dirty="0">
                <a:solidFill>
                  <a:schemeClr val="tx1"/>
                </a:solidFill>
              </a:rPr>
              <a:t>عملية التسحيح ت</a:t>
            </a:r>
            <a:r>
              <a:rPr lang="ar-IQ" sz="3100" b="1" dirty="0">
                <a:solidFill>
                  <a:schemeClr val="tx1"/>
                </a:solidFill>
              </a:rPr>
              <a:t>ف</a:t>
            </a:r>
            <a:r>
              <a:rPr lang="ar-SA" sz="3100" b="1" dirty="0">
                <a:solidFill>
                  <a:schemeClr val="tx1"/>
                </a:solidFill>
              </a:rPr>
              <a:t>اعل حجم معين من المادة المراد </a:t>
            </a:r>
            <a:r>
              <a:rPr lang="ar-SA" sz="3100" b="1" dirty="0" smtClean="0">
                <a:solidFill>
                  <a:schemeClr val="tx1"/>
                </a:solidFill>
              </a:rPr>
              <a:t>تحليلها</a:t>
            </a:r>
            <a:r>
              <a:rPr lang="en-US" sz="3100" b="1" dirty="0" smtClean="0">
                <a:solidFill>
                  <a:schemeClr val="tx1"/>
                </a:solidFill>
              </a:rPr>
              <a:t> </a:t>
            </a:r>
            <a:r>
              <a:rPr lang="ar-IQ" sz="3100" b="1" smtClean="0">
                <a:solidFill>
                  <a:schemeClr val="tx1"/>
                </a:solidFill>
              </a:rPr>
              <a:t> مع</a:t>
            </a:r>
            <a:r>
              <a:rPr lang="ar-SA" sz="3100" b="1" smtClean="0">
                <a:solidFill>
                  <a:schemeClr val="tx1"/>
                </a:solidFill>
              </a:rPr>
              <a:t> </a:t>
            </a:r>
            <a:r>
              <a:rPr lang="ar-SA" sz="3100" b="1" dirty="0">
                <a:solidFill>
                  <a:schemeClr val="tx1"/>
                </a:solidFill>
              </a:rPr>
              <a:t>المحلول القياسي </a:t>
            </a:r>
            <a:r>
              <a:rPr lang="en-US" sz="3100" b="1" dirty="0">
                <a:solidFill>
                  <a:schemeClr val="tx1"/>
                </a:solidFill>
              </a:rPr>
              <a:t>Standard Solution  </a:t>
            </a:r>
            <a:r>
              <a:rPr lang="ar-SA" sz="3100" b="1" dirty="0">
                <a:solidFill>
                  <a:schemeClr val="tx1"/>
                </a:solidFill>
              </a:rPr>
              <a:t>الذي يضاف من </a:t>
            </a:r>
            <a:r>
              <a:rPr lang="ar-SA" sz="3100" b="1" dirty="0" smtClean="0">
                <a:solidFill>
                  <a:schemeClr val="tx1"/>
                </a:solidFill>
              </a:rPr>
              <a:t>السحاحة</a:t>
            </a:r>
            <a:r>
              <a:rPr lang="en-US" sz="3100" b="1" dirty="0" smtClean="0">
                <a:solidFill>
                  <a:schemeClr val="tx1"/>
                </a:solidFill>
              </a:rPr>
              <a:t>Burette  </a:t>
            </a:r>
            <a:r>
              <a:rPr lang="ar-SA" sz="3100" b="1" dirty="0">
                <a:solidFill>
                  <a:schemeClr val="tx1"/>
                </a:solidFill>
              </a:rPr>
              <a:t>ويكون عادة معروف التركيز</a:t>
            </a:r>
            <a:r>
              <a:rPr lang="en-US" sz="3100" b="1" dirty="0">
                <a:solidFill>
                  <a:schemeClr val="tx1"/>
                </a:solidFill>
              </a:rPr>
              <a:t>, </a:t>
            </a:r>
            <a:r>
              <a:rPr lang="ar-SA" sz="3100" b="1" dirty="0">
                <a:solidFill>
                  <a:schemeClr val="tx1"/>
                </a:solidFill>
              </a:rPr>
              <a:t>لذا يجب قياس حجم المحلول القياسي</a:t>
            </a:r>
            <a:r>
              <a:rPr lang="en-US" sz="3100" b="1" dirty="0">
                <a:solidFill>
                  <a:schemeClr val="tx1"/>
                </a:solidFill>
              </a:rPr>
              <a:t> Titrant </a:t>
            </a:r>
            <a:r>
              <a:rPr lang="ar-SA" sz="3100" b="1" dirty="0">
                <a:solidFill>
                  <a:schemeClr val="tx1"/>
                </a:solidFill>
              </a:rPr>
              <a:t>الذي يتفاعل بصورة تامة مع المادة المراد تحليلها </a:t>
            </a:r>
            <a:r>
              <a:rPr lang="en-US" sz="3100" b="1" dirty="0">
                <a:solidFill>
                  <a:schemeClr val="tx1"/>
                </a:solidFill>
              </a:rPr>
              <a:t>)</a:t>
            </a:r>
            <a:r>
              <a:rPr lang="ar-SA" sz="3100" b="1" dirty="0">
                <a:solidFill>
                  <a:schemeClr val="tx1"/>
                </a:solidFill>
              </a:rPr>
              <a:t>المسَحَح </a:t>
            </a:r>
            <a:r>
              <a:rPr lang="ar-SA" sz="3100" b="1" dirty="0" smtClean="0">
                <a:solidFill>
                  <a:schemeClr val="tx1"/>
                </a:solidFill>
              </a:rPr>
              <a:t>).</a:t>
            </a:r>
            <a:endParaRPr lang="ar-IQ" sz="3100" b="1" dirty="0" smtClean="0">
              <a:solidFill>
                <a:schemeClr val="tx1"/>
              </a:solidFill>
            </a:endParaRPr>
          </a:p>
          <a:p>
            <a:pPr algn="r" rtl="1"/>
            <a:r>
              <a:rPr lang="ar-SA" sz="3100" b="1" dirty="0">
                <a:solidFill>
                  <a:schemeClr val="tx1"/>
                </a:solidFill>
              </a:rPr>
              <a:t>وباستخدام معادلة التكافؤ الكيميائية </a:t>
            </a:r>
            <a:r>
              <a:rPr lang="en-US" sz="3100" b="1" dirty="0" smtClean="0">
                <a:solidFill>
                  <a:schemeClr val="tx1"/>
                </a:solidFill>
              </a:rPr>
              <a:t>:</a:t>
            </a:r>
            <a:endParaRPr lang="ar-IQ" sz="3100" b="1" dirty="0" smtClean="0">
              <a:solidFill>
                <a:schemeClr val="tx1"/>
              </a:solidFill>
            </a:endParaRPr>
          </a:p>
          <a:p>
            <a:pPr algn="r" rtl="1"/>
            <a:endParaRPr lang="en-US" sz="2800" dirty="0">
              <a:solidFill>
                <a:schemeClr val="tx1"/>
              </a:solidFill>
            </a:endParaRPr>
          </a:p>
          <a:p>
            <a:pPr algn="r" rtl="1"/>
            <a:r>
              <a:rPr lang="ar-SA" sz="2800" dirty="0">
                <a:solidFill>
                  <a:schemeClr val="tx1"/>
                </a:solidFill>
              </a:rPr>
              <a:t> </a:t>
            </a:r>
            <a:r>
              <a:rPr lang="en-US" sz="2800" dirty="0">
                <a:solidFill>
                  <a:schemeClr val="tx1"/>
                </a:solidFill>
              </a:rPr>
              <a:t> </a:t>
            </a:r>
          </a:p>
          <a:p>
            <a:pPr algn="r" rtl="1"/>
            <a:r>
              <a:rPr lang="ar-SA" sz="2800" b="1" dirty="0">
                <a:solidFill>
                  <a:schemeClr val="tx1"/>
                </a:solidFill>
              </a:rPr>
              <a:t>حيث إن </a:t>
            </a:r>
            <a:r>
              <a:rPr lang="en-US" sz="2800" b="1" dirty="0">
                <a:solidFill>
                  <a:schemeClr val="tx1"/>
                </a:solidFill>
              </a:rPr>
              <a:t>C</a:t>
            </a:r>
            <a:r>
              <a:rPr lang="en-US" sz="2800" b="1" baseline="-25000" dirty="0">
                <a:solidFill>
                  <a:schemeClr val="tx1"/>
                </a:solidFill>
              </a:rPr>
              <a:t>1</a:t>
            </a:r>
            <a:r>
              <a:rPr lang="en-US" sz="2800" b="1" dirty="0">
                <a:solidFill>
                  <a:schemeClr val="tx1"/>
                </a:solidFill>
              </a:rPr>
              <a:t> = </a:t>
            </a:r>
            <a:r>
              <a:rPr lang="ar-SA" sz="2800" b="1" dirty="0">
                <a:solidFill>
                  <a:schemeClr val="tx1"/>
                </a:solidFill>
              </a:rPr>
              <a:t>تركيز المحلوا </a:t>
            </a:r>
            <a:r>
              <a:rPr lang="ar-SA" sz="2800" b="1" dirty="0" smtClean="0">
                <a:solidFill>
                  <a:schemeClr val="tx1"/>
                </a:solidFill>
              </a:rPr>
              <a:t>القياسي</a:t>
            </a:r>
            <a:r>
              <a:rPr lang="ar-IQ" sz="2800" b="1" dirty="0" smtClean="0">
                <a:solidFill>
                  <a:schemeClr val="tx1"/>
                </a:solidFill>
              </a:rPr>
              <a:t> </a:t>
            </a:r>
            <a:r>
              <a:rPr lang="en-US" sz="2800" b="1" dirty="0" smtClean="0">
                <a:solidFill>
                  <a:schemeClr val="tx1"/>
                </a:solidFill>
              </a:rPr>
              <a:t> )</a:t>
            </a:r>
            <a:r>
              <a:rPr lang="ar-IQ" sz="2800" b="1" dirty="0" smtClean="0">
                <a:solidFill>
                  <a:schemeClr val="tx1"/>
                </a:solidFill>
              </a:rPr>
              <a:t> </a:t>
            </a:r>
            <a:r>
              <a:rPr lang="ar-SA" sz="2800" b="1" dirty="0" smtClean="0">
                <a:solidFill>
                  <a:schemeClr val="tx1"/>
                </a:solidFill>
              </a:rPr>
              <a:t>في </a:t>
            </a:r>
            <a:r>
              <a:rPr lang="ar-SA" sz="2800" b="1" dirty="0">
                <a:solidFill>
                  <a:schemeClr val="tx1"/>
                </a:solidFill>
              </a:rPr>
              <a:t>السحاحة</a:t>
            </a:r>
            <a:r>
              <a:rPr lang="en-US" sz="2800" b="1" dirty="0">
                <a:solidFill>
                  <a:schemeClr val="tx1"/>
                </a:solidFill>
              </a:rPr>
              <a:t>(</a:t>
            </a:r>
            <a:endParaRPr lang="en-US" sz="2800" dirty="0">
              <a:solidFill>
                <a:schemeClr val="tx1"/>
              </a:solidFill>
            </a:endParaRPr>
          </a:p>
          <a:p>
            <a:pPr algn="r" rtl="1"/>
            <a:r>
              <a:rPr lang="en-US" sz="2800" b="1" dirty="0">
                <a:solidFill>
                  <a:schemeClr val="tx1"/>
                </a:solidFill>
              </a:rPr>
              <a:t> V</a:t>
            </a:r>
            <a:r>
              <a:rPr lang="en-US" sz="2800" b="1" baseline="-25000" dirty="0">
                <a:solidFill>
                  <a:schemeClr val="tx1"/>
                </a:solidFill>
              </a:rPr>
              <a:t>1</a:t>
            </a:r>
            <a:r>
              <a:rPr lang="en-US" sz="2800" b="1" dirty="0">
                <a:solidFill>
                  <a:schemeClr val="tx1"/>
                </a:solidFill>
              </a:rPr>
              <a:t>  </a:t>
            </a:r>
            <a:r>
              <a:rPr lang="ar-SA" sz="2800" b="1" dirty="0">
                <a:solidFill>
                  <a:schemeClr val="tx1"/>
                </a:solidFill>
              </a:rPr>
              <a:t> = حجم المحلوا </a:t>
            </a:r>
            <a:r>
              <a:rPr lang="ar-SA" sz="2800" b="1" dirty="0" smtClean="0">
                <a:solidFill>
                  <a:schemeClr val="tx1"/>
                </a:solidFill>
              </a:rPr>
              <a:t>القياسي</a:t>
            </a:r>
            <a:r>
              <a:rPr lang="ar-IQ" sz="2800" b="1" dirty="0" smtClean="0">
                <a:solidFill>
                  <a:schemeClr val="tx1"/>
                </a:solidFill>
              </a:rPr>
              <a:t> </a:t>
            </a:r>
            <a:r>
              <a:rPr lang="en-US" sz="2800" b="1" dirty="0" smtClean="0">
                <a:solidFill>
                  <a:schemeClr val="tx1"/>
                </a:solidFill>
              </a:rPr>
              <a:t> </a:t>
            </a:r>
            <a:r>
              <a:rPr lang="en-US" sz="2800" b="1" dirty="0">
                <a:solidFill>
                  <a:schemeClr val="tx1"/>
                </a:solidFill>
              </a:rPr>
              <a:t>)</a:t>
            </a:r>
            <a:r>
              <a:rPr lang="ar-SA" sz="2800" b="1" dirty="0">
                <a:solidFill>
                  <a:schemeClr val="tx1"/>
                </a:solidFill>
              </a:rPr>
              <a:t>النازل من السحاحة</a:t>
            </a:r>
            <a:r>
              <a:rPr lang="en-US" sz="2800" b="1" dirty="0">
                <a:solidFill>
                  <a:schemeClr val="tx1"/>
                </a:solidFill>
              </a:rPr>
              <a:t>( </a:t>
            </a:r>
            <a:r>
              <a:rPr lang="ar-SA" sz="2800" b="1" dirty="0">
                <a:solidFill>
                  <a:schemeClr val="tx1"/>
                </a:solidFill>
              </a:rPr>
              <a:t>اللازم لبلوغ نقطة التكافؤ</a:t>
            </a:r>
            <a:endParaRPr lang="en-US" sz="2800" dirty="0">
              <a:solidFill>
                <a:schemeClr val="tx1"/>
              </a:solidFill>
            </a:endParaRPr>
          </a:p>
          <a:p>
            <a:pPr algn="r" rtl="1"/>
            <a:r>
              <a:rPr lang="ar-SA" sz="2800" b="1" dirty="0">
                <a:solidFill>
                  <a:schemeClr val="tx1"/>
                </a:solidFill>
              </a:rPr>
              <a:t>  </a:t>
            </a:r>
            <a:r>
              <a:rPr lang="en-US" sz="2800" b="1" dirty="0">
                <a:solidFill>
                  <a:schemeClr val="tx1"/>
                </a:solidFill>
              </a:rPr>
              <a:t> C</a:t>
            </a:r>
            <a:r>
              <a:rPr lang="en-US" sz="2800" b="1" baseline="-25000" dirty="0">
                <a:solidFill>
                  <a:schemeClr val="tx1"/>
                </a:solidFill>
              </a:rPr>
              <a:t>2</a:t>
            </a:r>
            <a:r>
              <a:rPr lang="en-US" sz="2800" b="1" dirty="0">
                <a:solidFill>
                  <a:schemeClr val="tx1"/>
                </a:solidFill>
              </a:rPr>
              <a:t> </a:t>
            </a:r>
            <a:r>
              <a:rPr lang="ar-SA" sz="2800" b="1" dirty="0">
                <a:solidFill>
                  <a:schemeClr val="tx1"/>
                </a:solidFill>
              </a:rPr>
              <a:t>= تركيز ا لمادة المراد تحليلها</a:t>
            </a:r>
            <a:endParaRPr lang="en-US" sz="2800" dirty="0">
              <a:solidFill>
                <a:schemeClr val="tx1"/>
              </a:solidFill>
            </a:endParaRPr>
          </a:p>
          <a:p>
            <a:pPr algn="r" rtl="1"/>
            <a:r>
              <a:rPr lang="en-US" sz="2800" b="1" dirty="0">
                <a:solidFill>
                  <a:schemeClr val="tx1"/>
                </a:solidFill>
              </a:rPr>
              <a:t>V</a:t>
            </a:r>
            <a:r>
              <a:rPr lang="en-US" sz="2800" b="1" baseline="-25000" dirty="0">
                <a:solidFill>
                  <a:schemeClr val="tx1"/>
                </a:solidFill>
              </a:rPr>
              <a:t>2</a:t>
            </a:r>
            <a:r>
              <a:rPr lang="en-US" sz="2800" b="1" dirty="0">
                <a:solidFill>
                  <a:schemeClr val="tx1"/>
                </a:solidFill>
              </a:rPr>
              <a:t>   </a:t>
            </a:r>
            <a:r>
              <a:rPr lang="ar-SA" sz="2800" b="1" dirty="0">
                <a:solidFill>
                  <a:schemeClr val="tx1"/>
                </a:solidFill>
              </a:rPr>
              <a:t> = حجم ا لمادة المراد تحليلها</a:t>
            </a:r>
            <a:endParaRPr lang="en-US" sz="2800" dirty="0">
              <a:solidFill>
                <a:schemeClr val="tx1"/>
              </a:solidFill>
            </a:endParaRPr>
          </a:p>
          <a:p>
            <a:pPr algn="r" rtl="1"/>
            <a:r>
              <a:rPr lang="en-US" sz="2800" b="1" dirty="0">
                <a:solidFill>
                  <a:schemeClr val="tx1"/>
                </a:solidFill>
              </a:rPr>
              <a:t>eq.1  </a:t>
            </a:r>
            <a:r>
              <a:rPr lang="ar-SA" sz="2800" b="1" dirty="0">
                <a:solidFill>
                  <a:schemeClr val="tx1"/>
                </a:solidFill>
              </a:rPr>
              <a:t> = عدد مكافئات المحلول الأول</a:t>
            </a:r>
            <a:r>
              <a:rPr lang="en-US" sz="2800" b="1" dirty="0">
                <a:solidFill>
                  <a:schemeClr val="tx1"/>
                </a:solidFill>
              </a:rPr>
              <a:t> .</a:t>
            </a:r>
            <a:endParaRPr lang="en-US" sz="2800" dirty="0">
              <a:solidFill>
                <a:schemeClr val="tx1"/>
              </a:solidFill>
            </a:endParaRPr>
          </a:p>
          <a:p>
            <a:pPr algn="r" rtl="1"/>
            <a:r>
              <a:rPr lang="en-US" sz="2800" b="1" dirty="0">
                <a:solidFill>
                  <a:schemeClr val="tx1"/>
                </a:solidFill>
              </a:rPr>
              <a:t>eq.2  </a:t>
            </a:r>
            <a:r>
              <a:rPr lang="ar-SA" sz="2800" b="1" dirty="0">
                <a:solidFill>
                  <a:schemeClr val="tx1"/>
                </a:solidFill>
              </a:rPr>
              <a:t> = عدد مكافئات المحلول الثاني المراد تحليله </a:t>
            </a:r>
            <a:r>
              <a:rPr lang="en-US" sz="2800" dirty="0"/>
              <a:t>.</a:t>
            </a:r>
          </a:p>
          <a:p>
            <a:pPr algn="r" rtl="1"/>
            <a:endParaRPr lang="en-US" sz="2800" dirty="0">
              <a:solidFill>
                <a:schemeClr val="tx1"/>
              </a:solidFill>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429000"/>
            <a:ext cx="8208912" cy="61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8823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lstStyle/>
          <a:p>
            <a:pPr marL="0" indent="0" algn="r" rtl="1">
              <a:buNone/>
            </a:pPr>
            <a:endParaRPr lang="ar-IQ" dirty="0" smtClean="0"/>
          </a:p>
          <a:p>
            <a:pPr marL="0" indent="0" algn="r" rtl="1">
              <a:buNone/>
            </a:pPr>
            <a:endParaRPr lang="ar-IQ" dirty="0"/>
          </a:p>
          <a:p>
            <a:pPr marL="0" indent="0" algn="r" rtl="1">
              <a:buNone/>
            </a:pPr>
            <a:endParaRPr lang="ar-IQ" dirty="0" smtClean="0"/>
          </a:p>
          <a:p>
            <a:pPr marL="0" indent="0" algn="r" rtl="1">
              <a:buNone/>
            </a:pPr>
            <a:r>
              <a:rPr lang="ar-SA" sz="2800" b="1" dirty="0"/>
              <a:t>مثال</a:t>
            </a:r>
            <a:r>
              <a:rPr lang="en-US" sz="2800" b="1" dirty="0"/>
              <a:t>// </a:t>
            </a:r>
            <a:r>
              <a:rPr lang="ar-SA" sz="2800" b="1" dirty="0"/>
              <a:t>  ماوزن   </a:t>
            </a:r>
            <a:r>
              <a:rPr lang="en-US" sz="2800" b="1" dirty="0" smtClean="0"/>
              <a:t> 3.01  </a:t>
            </a:r>
            <a:r>
              <a:rPr lang="ar-IQ" sz="2800" b="1" dirty="0" smtClean="0"/>
              <a:t> </a:t>
            </a:r>
            <a:r>
              <a:rPr lang="en-US" sz="2800" b="1" dirty="0" smtClean="0"/>
              <a:t>X</a:t>
            </a:r>
            <a:r>
              <a:rPr lang="ar-IQ" sz="2800" b="1" dirty="0" smtClean="0"/>
              <a:t> </a:t>
            </a:r>
            <a:r>
              <a:rPr lang="en-US" sz="2800" b="1" dirty="0" smtClean="0"/>
              <a:t>10</a:t>
            </a:r>
            <a:r>
              <a:rPr lang="en-US" sz="2800" b="1" baseline="30000" dirty="0" smtClean="0"/>
              <a:t>23</a:t>
            </a:r>
            <a:r>
              <a:rPr lang="ar-SA" sz="2800" b="1" dirty="0" smtClean="0"/>
              <a:t> </a:t>
            </a:r>
            <a:r>
              <a:rPr lang="ar-SA" sz="2800" b="1" dirty="0"/>
              <a:t>ذرة هيدروجين , علماً ان و.ذ للـ </a:t>
            </a:r>
            <a:r>
              <a:rPr lang="en-US" sz="2800" b="1" dirty="0"/>
              <a:t>H</a:t>
            </a:r>
            <a:r>
              <a:rPr lang="ar-IQ" sz="2800" b="1" dirty="0"/>
              <a:t>= 1؟</a:t>
            </a:r>
            <a:endParaRPr lang="en-US" sz="2800" dirty="0"/>
          </a:p>
          <a:p>
            <a:pPr marL="0" indent="0" algn="r" rtl="1">
              <a:buNone/>
            </a:pPr>
            <a:r>
              <a:rPr lang="ar-SA" sz="2800" dirty="0"/>
              <a:t>ج</a:t>
            </a:r>
            <a:r>
              <a:rPr lang="en-US" sz="2800" dirty="0"/>
              <a:t>: </a:t>
            </a:r>
            <a:r>
              <a:rPr lang="ar-SA" sz="2800" dirty="0"/>
              <a:t>يجب استخراج عدد المولات ومنة يستخرج الوزن </a:t>
            </a:r>
            <a:endParaRPr lang="ar-IQ" sz="2800" dirty="0" smtClean="0"/>
          </a:p>
          <a:p>
            <a:pPr marL="0" indent="0" algn="r" rtl="1">
              <a:buNone/>
            </a:pPr>
            <a:endParaRPr lang="en-US" sz="2800" dirty="0"/>
          </a:p>
          <a:p>
            <a:pPr marL="0" indent="0" algn="r" rtl="1">
              <a:buNone/>
            </a:pPr>
            <a:endParaRPr lang="en-US" sz="28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60648"/>
            <a:ext cx="8136903"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323527" y="3717032"/>
            <a:ext cx="8352927" cy="1830313"/>
          </a:xfrm>
          <a:prstGeom prst="rect">
            <a:avLst/>
          </a:prstGeom>
          <a:noFill/>
          <a:ln>
            <a:noFill/>
          </a:ln>
        </p:spPr>
      </p:pic>
    </p:spTree>
    <p:extLst>
      <p:ext uri="{BB962C8B-B14F-4D97-AF65-F5344CB8AC3E}">
        <p14:creationId xmlns:p14="http://schemas.microsoft.com/office/powerpoint/2010/main" val="1414762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Autofit/>
          </a:bodyPr>
          <a:lstStyle/>
          <a:p>
            <a:pPr rtl="1"/>
            <a:r>
              <a:rPr lang="ar-SA" sz="3200" b="1" dirty="0" smtClean="0">
                <a:solidFill>
                  <a:srgbClr val="FF0000"/>
                </a:solidFill>
                <a:effectLst>
                  <a:outerShdw blurRad="38100" dist="38100" dir="2700000" algn="tl">
                    <a:srgbClr val="000000">
                      <a:alpha val="43137"/>
                    </a:srgbClr>
                  </a:outerShdw>
                </a:effectLst>
              </a:rPr>
              <a:t>الوزن </a:t>
            </a:r>
            <a:r>
              <a:rPr lang="ar-SA" sz="3200" b="1" dirty="0">
                <a:solidFill>
                  <a:srgbClr val="FF0000"/>
                </a:solidFill>
                <a:effectLst>
                  <a:outerShdw blurRad="38100" dist="38100" dir="2700000" algn="tl">
                    <a:srgbClr val="000000">
                      <a:alpha val="43137"/>
                    </a:srgbClr>
                  </a:outerShdw>
                </a:effectLst>
              </a:rPr>
              <a:t>المكافئ الغرامي  </a:t>
            </a:r>
            <a:r>
              <a:rPr lang="en-US" sz="3200" b="1" dirty="0">
                <a:solidFill>
                  <a:srgbClr val="FF0000"/>
                </a:solidFill>
                <a:effectLst>
                  <a:outerShdw blurRad="38100" dist="38100" dir="2700000" algn="tl">
                    <a:srgbClr val="000000">
                      <a:alpha val="43137"/>
                    </a:srgbClr>
                  </a:outerShdw>
                </a:effectLst>
              </a:rPr>
              <a:t>Gram Equivalent Weight</a:t>
            </a:r>
            <a:r>
              <a:rPr lang="en-US" sz="3200" dirty="0">
                <a:solidFill>
                  <a:srgbClr val="FF0000"/>
                </a:solidFill>
                <a:effectLst>
                  <a:outerShdw blurRad="38100" dist="38100" dir="2700000" algn="tl">
                    <a:srgbClr val="000000">
                      <a:alpha val="43137"/>
                    </a:srgbClr>
                  </a:outerShdw>
                </a:effectLst>
              </a:rPr>
              <a:t/>
            </a:r>
            <a:br>
              <a:rPr lang="en-US" sz="3200" dirty="0">
                <a:solidFill>
                  <a:srgbClr val="FF0000"/>
                </a:solidFill>
                <a:effectLst>
                  <a:outerShdw blurRad="38100" dist="38100" dir="2700000" algn="tl">
                    <a:srgbClr val="000000">
                      <a:alpha val="43137"/>
                    </a:srgbClr>
                  </a:outerShdw>
                </a:effectLst>
              </a:rPr>
            </a:br>
            <a:endParaRPr lang="en-US" sz="3200"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980728"/>
            <a:ext cx="8229600" cy="5145435"/>
          </a:xfrm>
        </p:spPr>
        <p:txBody>
          <a:bodyPr>
            <a:normAutofit/>
          </a:bodyPr>
          <a:lstStyle/>
          <a:p>
            <a:pPr marL="0" indent="0" algn="r" rtl="1">
              <a:buNone/>
            </a:pPr>
            <a:r>
              <a:rPr lang="ar-SA" sz="2800" dirty="0"/>
              <a:t>تتفاعل</a:t>
            </a:r>
            <a:r>
              <a:rPr lang="en-US" sz="2800" dirty="0"/>
              <a:t> ) </a:t>
            </a:r>
            <a:r>
              <a:rPr lang="ar-SA" sz="2800" dirty="0"/>
              <a:t>تتحد</a:t>
            </a:r>
            <a:r>
              <a:rPr lang="en-US" sz="2800" dirty="0"/>
              <a:t>( </a:t>
            </a:r>
            <a:r>
              <a:rPr lang="ar-SA" sz="2800" dirty="0"/>
              <a:t> العناصر الكيميائية فيما بينها إستناداً الى نسب وزنية</a:t>
            </a:r>
            <a:r>
              <a:rPr lang="en-US" sz="2800" dirty="0"/>
              <a:t> Weight Ratio </a:t>
            </a:r>
            <a:r>
              <a:rPr lang="ar-SA" sz="2800" dirty="0"/>
              <a:t>وغالباً ماتكون هذه النسبة هي نسبة الأوزان الذرية للعناصر</a:t>
            </a:r>
            <a:r>
              <a:rPr lang="en-US" sz="2800" dirty="0"/>
              <a:t> .</a:t>
            </a:r>
          </a:p>
          <a:p>
            <a:pPr marL="0" indent="0" algn="r" rtl="1">
              <a:buNone/>
            </a:pPr>
            <a:r>
              <a:rPr lang="ar-SA" sz="2800" dirty="0"/>
              <a:t>وعليه فإن</a:t>
            </a:r>
            <a:r>
              <a:rPr lang="en-US" sz="2800" dirty="0"/>
              <a:t> 8 </a:t>
            </a:r>
            <a:r>
              <a:rPr lang="en-US" sz="2800" dirty="0" err="1"/>
              <a:t>gm</a:t>
            </a:r>
            <a:r>
              <a:rPr lang="en-US" sz="2800" dirty="0"/>
              <a:t> </a:t>
            </a:r>
            <a:r>
              <a:rPr lang="ar-SA" sz="2800" dirty="0"/>
              <a:t>من الأوكسجين</a:t>
            </a:r>
            <a:r>
              <a:rPr lang="en-US" sz="2800" dirty="0"/>
              <a:t> O </a:t>
            </a:r>
            <a:r>
              <a:rPr lang="ar-SA" sz="2800" dirty="0"/>
              <a:t>ستتفاعل بدقة مع</a:t>
            </a:r>
            <a:r>
              <a:rPr lang="en-US" sz="2800" dirty="0"/>
              <a:t> 20 </a:t>
            </a:r>
            <a:r>
              <a:rPr lang="en-US" sz="2800" dirty="0" err="1"/>
              <a:t>gm</a:t>
            </a:r>
            <a:r>
              <a:rPr lang="en-US" sz="2800" dirty="0"/>
              <a:t> </a:t>
            </a:r>
            <a:r>
              <a:rPr lang="ar-SA" sz="2800" dirty="0"/>
              <a:t>من الكالسيوم</a:t>
            </a:r>
            <a:r>
              <a:rPr lang="en-US" sz="2800" dirty="0"/>
              <a:t> </a:t>
            </a:r>
            <a:r>
              <a:rPr lang="en-US" sz="2800" dirty="0" err="1"/>
              <a:t>Ca</a:t>
            </a:r>
            <a:r>
              <a:rPr lang="en-US" sz="2800" dirty="0"/>
              <a:t> </a:t>
            </a:r>
            <a:r>
              <a:rPr lang="ar-SA" sz="2800" dirty="0"/>
              <a:t>لتكوين أوكسيد الكالسيوم </a:t>
            </a:r>
            <a:r>
              <a:rPr lang="en-US" sz="2800" dirty="0"/>
              <a:t> </a:t>
            </a:r>
            <a:r>
              <a:rPr lang="en-US" sz="2800" dirty="0" err="1"/>
              <a:t>CaO</a:t>
            </a:r>
            <a:r>
              <a:rPr lang="ar-SA" sz="2800" dirty="0" smtClean="0"/>
              <a:t>.</a:t>
            </a:r>
            <a:endParaRPr lang="ar-IQ" sz="2800" dirty="0" smtClean="0"/>
          </a:p>
          <a:p>
            <a:pPr marL="514350" lvl="0" indent="-514350" algn="r" rtl="1">
              <a:buAutoNum type="alphaLcParenR"/>
            </a:pPr>
            <a:r>
              <a:rPr lang="ar-SA" sz="2800" b="1" dirty="0" smtClean="0"/>
              <a:t>الوزن </a:t>
            </a:r>
            <a:r>
              <a:rPr lang="ar-SA" sz="2800" b="1" dirty="0"/>
              <a:t>المكافئ الغرامي للعنصر</a:t>
            </a:r>
            <a:r>
              <a:rPr lang="en-US" sz="2800" dirty="0"/>
              <a:t>:- </a:t>
            </a:r>
            <a:r>
              <a:rPr lang="ar-SA" sz="2800" dirty="0"/>
              <a:t>هو عدد أوزان العنصر المتحدة منة أو التي تحل محل </a:t>
            </a:r>
            <a:r>
              <a:rPr lang="en-US" sz="2800" dirty="0" smtClean="0"/>
              <a:t>8</a:t>
            </a:r>
            <a:r>
              <a:rPr lang="ar-SA" sz="2800" dirty="0" smtClean="0"/>
              <a:t> </a:t>
            </a:r>
            <a:r>
              <a:rPr lang="ar-SA" sz="2800" dirty="0"/>
              <a:t>أوزان من الاوكسجين أو وزناً واحداً من الهيدروجين أو</a:t>
            </a:r>
            <a:r>
              <a:rPr lang="en-US" sz="2800" dirty="0"/>
              <a:t> 1 </a:t>
            </a:r>
            <a:r>
              <a:rPr lang="ar-SA" sz="2800" dirty="0"/>
              <a:t>وزن من الكاربون</a:t>
            </a:r>
            <a:r>
              <a:rPr lang="ar-SA" sz="2800" dirty="0" smtClean="0"/>
              <a:t>.</a:t>
            </a:r>
            <a:endParaRPr lang="ar-IQ" sz="2800" dirty="0" smtClean="0"/>
          </a:p>
          <a:p>
            <a:pPr marL="0" lvl="0" indent="0" algn="r" rtl="1">
              <a:buNone/>
            </a:pPr>
            <a:endParaRPr lang="en-US" sz="2800" dirty="0" smtClean="0"/>
          </a:p>
          <a:p>
            <a:pPr marL="0" indent="0" algn="r" rtl="1">
              <a:buNone/>
            </a:pPr>
            <a:endParaRPr lang="en-US" sz="2800"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4869160"/>
            <a:ext cx="8372475"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8569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0648"/>
            <a:ext cx="8136904" cy="1728192"/>
          </a:xfrm>
          <a:prstGeom prst="rect">
            <a:avLst/>
          </a:prstGeom>
          <a:noFill/>
          <a:ln>
            <a:noFill/>
          </a:ln>
        </p:spPr>
      </p:pic>
      <p:pic>
        <p:nvPicPr>
          <p:cNvPr id="5" name="Content Placeholder 4"/>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67544" y="2348880"/>
            <a:ext cx="8136904" cy="1580952"/>
          </a:xfrm>
          <a:prstGeom prst="rect">
            <a:avLst/>
          </a:prstGeom>
          <a:noFill/>
          <a:ln>
            <a:noFill/>
          </a:ln>
        </p:spPr>
      </p:pic>
      <p:sp>
        <p:nvSpPr>
          <p:cNvPr id="6" name="Rectangle 5"/>
          <p:cNvSpPr/>
          <p:nvPr/>
        </p:nvSpPr>
        <p:spPr>
          <a:xfrm>
            <a:off x="467544" y="4149080"/>
            <a:ext cx="8280920" cy="954107"/>
          </a:xfrm>
          <a:prstGeom prst="rect">
            <a:avLst/>
          </a:prstGeom>
        </p:spPr>
        <p:txBody>
          <a:bodyPr wrap="square">
            <a:spAutoFit/>
          </a:bodyPr>
          <a:lstStyle/>
          <a:p>
            <a:pPr algn="r" rtl="1"/>
            <a:r>
              <a:rPr lang="ar-SA" sz="2800" b="1" dirty="0"/>
              <a:t>س</a:t>
            </a:r>
            <a:r>
              <a:rPr lang="en-US" sz="2800" b="1" dirty="0"/>
              <a:t>// </a:t>
            </a:r>
            <a:r>
              <a:rPr lang="ar-SA" sz="2800" b="1" dirty="0"/>
              <a:t>ماهو الوزن المكافئ للقصدير </a:t>
            </a:r>
            <a:r>
              <a:rPr lang="en-US" sz="2800" b="1" dirty="0" err="1"/>
              <a:t>Sn</a:t>
            </a:r>
            <a:r>
              <a:rPr lang="en-US" sz="2800" b="1" dirty="0"/>
              <a:t> </a:t>
            </a:r>
            <a:r>
              <a:rPr lang="ar-SA" sz="2800" b="1" dirty="0"/>
              <a:t>إذا علمت إنه رباعي التكافؤ ووزنه الذري هو </a:t>
            </a:r>
            <a:r>
              <a:rPr lang="en-US" sz="2800" b="1" dirty="0"/>
              <a:t>118.7 g/Mole </a:t>
            </a:r>
            <a:r>
              <a:rPr lang="ar-SA" sz="2800" b="1" dirty="0"/>
              <a:t>؟</a:t>
            </a:r>
            <a:endParaRPr lang="en-US" sz="2800" dirty="0"/>
          </a:p>
        </p:txBody>
      </p:sp>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683568" y="5193242"/>
            <a:ext cx="7920880" cy="1044070"/>
          </a:xfrm>
          <a:prstGeom prst="rect">
            <a:avLst/>
          </a:prstGeom>
          <a:noFill/>
          <a:ln>
            <a:noFill/>
          </a:ln>
        </p:spPr>
      </p:pic>
    </p:spTree>
    <p:extLst>
      <p:ext uri="{BB962C8B-B14F-4D97-AF65-F5344CB8AC3E}">
        <p14:creationId xmlns:p14="http://schemas.microsoft.com/office/powerpoint/2010/main" val="1232965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en-US" sz="3600" dirty="0" smtClean="0">
                <a:solidFill>
                  <a:srgbClr val="FF0000"/>
                </a:solidFill>
              </a:rPr>
              <a:t>b</a:t>
            </a:r>
            <a:r>
              <a:rPr lang="ar-IQ" sz="3600" dirty="0" smtClean="0">
                <a:solidFill>
                  <a:srgbClr val="FF0000"/>
                </a:solidFill>
              </a:rPr>
              <a:t>) </a:t>
            </a:r>
            <a:r>
              <a:rPr lang="ar-SA" sz="3600" b="1" dirty="0">
                <a:solidFill>
                  <a:srgbClr val="FF0000"/>
                </a:solidFill>
              </a:rPr>
              <a:t>الوزن المكافئ الغرامي للمركب</a:t>
            </a:r>
            <a:endParaRPr lang="en-US" sz="3600" dirty="0">
              <a:solidFill>
                <a:srgbClr val="FF0000"/>
              </a:solidFill>
            </a:endParaRPr>
          </a:p>
        </p:txBody>
      </p:sp>
      <p:sp>
        <p:nvSpPr>
          <p:cNvPr id="3" name="Content Placeholder 2"/>
          <p:cNvSpPr>
            <a:spLocks noGrp="1"/>
          </p:cNvSpPr>
          <p:nvPr>
            <p:ph idx="1"/>
          </p:nvPr>
        </p:nvSpPr>
        <p:spPr>
          <a:xfrm>
            <a:off x="457200" y="1124744"/>
            <a:ext cx="8507288" cy="5472608"/>
          </a:xfrm>
        </p:spPr>
        <p:txBody>
          <a:bodyPr>
            <a:normAutofit/>
          </a:bodyPr>
          <a:lstStyle/>
          <a:p>
            <a:pPr marL="0" indent="0" algn="r" rtl="1">
              <a:buNone/>
            </a:pPr>
            <a:r>
              <a:rPr lang="ar-SA" sz="2800" dirty="0"/>
              <a:t>هو وزن المركب الذي يتحد مع أو يحل محل وزن من الهيدروجين أو ثمانية أوزان من الاوكسجين أو أثنا عشر وزناً من الكاربون</a:t>
            </a:r>
            <a:r>
              <a:rPr lang="en-US" sz="2800" dirty="0"/>
              <a:t> .</a:t>
            </a:r>
          </a:p>
          <a:p>
            <a:pPr marL="0" indent="0" algn="r" rtl="1">
              <a:buNone/>
            </a:pPr>
            <a:r>
              <a:rPr lang="ar-SA" sz="2800" dirty="0"/>
              <a:t>ويحسب كما يأتي</a:t>
            </a:r>
            <a:r>
              <a:rPr lang="en-US" sz="2800" dirty="0"/>
              <a:t> </a:t>
            </a:r>
            <a:r>
              <a:rPr lang="en-US" sz="2800" dirty="0" smtClean="0"/>
              <a:t>:</a:t>
            </a:r>
            <a:endParaRPr lang="ar-IQ" sz="2800" dirty="0" smtClean="0"/>
          </a:p>
          <a:p>
            <a:pPr marL="0" indent="0" algn="r" rtl="1">
              <a:buNone/>
            </a:pPr>
            <a:r>
              <a:rPr lang="en-US" sz="2400" b="1" dirty="0" smtClean="0">
                <a:solidFill>
                  <a:schemeClr val="tx2">
                    <a:lumMod val="75000"/>
                  </a:schemeClr>
                </a:solidFill>
              </a:rPr>
              <a:t>1</a:t>
            </a:r>
            <a:r>
              <a:rPr lang="ar-SA" sz="2400" b="1" dirty="0" smtClean="0">
                <a:solidFill>
                  <a:schemeClr val="tx2">
                    <a:lumMod val="75000"/>
                  </a:schemeClr>
                </a:solidFill>
              </a:rPr>
              <a:t>. الوزن </a:t>
            </a:r>
            <a:r>
              <a:rPr lang="ar-SA" sz="2400" b="1" dirty="0">
                <a:solidFill>
                  <a:schemeClr val="tx2">
                    <a:lumMod val="75000"/>
                  </a:schemeClr>
                </a:solidFill>
              </a:rPr>
              <a:t>المكافئ للحامض </a:t>
            </a:r>
            <a:endParaRPr lang="ar-IQ" sz="2400" b="1" dirty="0" smtClean="0">
              <a:solidFill>
                <a:schemeClr val="tx2">
                  <a:lumMod val="75000"/>
                </a:schemeClr>
              </a:solidFill>
            </a:endParaRPr>
          </a:p>
          <a:p>
            <a:pPr marL="0" indent="0" algn="r" rtl="1">
              <a:buNone/>
            </a:pPr>
            <a:r>
              <a:rPr lang="ar-SA" sz="2400" dirty="0"/>
              <a:t>وهو الوزن الجزيئي للحامض مقسوماً على عدد مايملكة من ذرات الهيدروجين الفعالة أو القابلة للانحلال  أو على عدد مجاميع </a:t>
            </a:r>
            <a:r>
              <a:rPr lang="ar-SA" sz="2400" dirty="0" smtClean="0"/>
              <a:t>الهيدروكسيل </a:t>
            </a:r>
            <a:r>
              <a:rPr lang="ar-SA" sz="2400" dirty="0"/>
              <a:t>( </a:t>
            </a:r>
            <a:r>
              <a:rPr lang="en-US" sz="2400" dirty="0"/>
              <a:t>OH</a:t>
            </a:r>
            <a:r>
              <a:rPr lang="en-US" sz="2400" baseline="30000" dirty="0"/>
              <a:t>-</a:t>
            </a:r>
            <a:r>
              <a:rPr lang="ar-IQ" sz="2400" dirty="0"/>
              <a:t>) </a:t>
            </a:r>
            <a:r>
              <a:rPr lang="ar-SA" sz="2400" dirty="0"/>
              <a:t>المتفاعلة معها</a:t>
            </a:r>
            <a:r>
              <a:rPr lang="en-US" sz="2400" dirty="0"/>
              <a:t> .</a:t>
            </a:r>
          </a:p>
          <a:p>
            <a:pPr marL="0" indent="0" algn="r" rtl="1">
              <a:buNone/>
            </a:pPr>
            <a:r>
              <a:rPr lang="ar-SA" sz="2400" dirty="0"/>
              <a:t> </a:t>
            </a:r>
            <a:endParaRPr lang="en-US" sz="2400" dirty="0"/>
          </a:p>
          <a:p>
            <a:pPr marL="0" indent="0" algn="r" rtl="1">
              <a:buNone/>
            </a:pPr>
            <a:endParaRPr lang="en-US" sz="2400" b="1" dirty="0">
              <a:solidFill>
                <a:schemeClr val="tx2">
                  <a:lumMod val="75000"/>
                </a:schemeClr>
              </a:solidFill>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99592" y="4149080"/>
            <a:ext cx="7632847" cy="2016224"/>
          </a:xfrm>
          <a:prstGeom prst="rect">
            <a:avLst/>
          </a:prstGeom>
          <a:noFill/>
          <a:ln>
            <a:noFill/>
          </a:ln>
        </p:spPr>
      </p:pic>
    </p:spTree>
    <p:extLst>
      <p:ext uri="{BB962C8B-B14F-4D97-AF65-F5344CB8AC3E}">
        <p14:creationId xmlns:p14="http://schemas.microsoft.com/office/powerpoint/2010/main" val="4212912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en-US" sz="3200" dirty="0" smtClean="0">
                <a:solidFill>
                  <a:srgbClr val="FF0000"/>
                </a:solidFill>
              </a:rPr>
              <a:t>2</a:t>
            </a:r>
            <a:r>
              <a:rPr lang="ar-IQ" sz="3200" dirty="0" smtClean="0">
                <a:solidFill>
                  <a:srgbClr val="FF0000"/>
                </a:solidFill>
              </a:rPr>
              <a:t>. </a:t>
            </a:r>
            <a:r>
              <a:rPr lang="ar-SA" sz="3200" b="1" dirty="0">
                <a:solidFill>
                  <a:srgbClr val="FF0000"/>
                </a:solidFill>
              </a:rPr>
              <a:t>الوزن المكافئ </a:t>
            </a:r>
            <a:r>
              <a:rPr lang="ar-SA" sz="3200" b="1" dirty="0" smtClean="0">
                <a:solidFill>
                  <a:srgbClr val="FF0000"/>
                </a:solidFill>
              </a:rPr>
              <a:t>للقاعدة</a:t>
            </a:r>
            <a:endParaRPr lang="en-US" sz="3200" dirty="0">
              <a:solidFill>
                <a:srgbClr val="FF0000"/>
              </a:solidFill>
            </a:endParaRPr>
          </a:p>
        </p:txBody>
      </p:sp>
      <p:sp>
        <p:nvSpPr>
          <p:cNvPr id="3" name="Content Placeholder 2"/>
          <p:cNvSpPr>
            <a:spLocks noGrp="1"/>
          </p:cNvSpPr>
          <p:nvPr>
            <p:ph idx="1"/>
          </p:nvPr>
        </p:nvSpPr>
        <p:spPr>
          <a:xfrm>
            <a:off x="457200" y="1268760"/>
            <a:ext cx="8229600" cy="5112568"/>
          </a:xfrm>
        </p:spPr>
        <p:txBody>
          <a:bodyPr>
            <a:normAutofit/>
          </a:bodyPr>
          <a:lstStyle/>
          <a:p>
            <a:pPr marL="0" indent="0" algn="r" rtl="1">
              <a:buNone/>
            </a:pPr>
            <a:r>
              <a:rPr lang="ar-SA" sz="2800" dirty="0"/>
              <a:t>هو وزنها الجزيئي مقسوماً على عدد مجاميع</a:t>
            </a:r>
            <a:r>
              <a:rPr lang="en-US" sz="2800" dirty="0"/>
              <a:t> (OH</a:t>
            </a:r>
            <a:r>
              <a:rPr lang="en-US" sz="2800" baseline="30000" dirty="0"/>
              <a:t>-</a:t>
            </a:r>
            <a:r>
              <a:rPr lang="en-US" sz="2800" dirty="0"/>
              <a:t>) </a:t>
            </a:r>
            <a:r>
              <a:rPr lang="ar-SA" sz="2800" dirty="0"/>
              <a:t>الهيدروكسيل الفعالة </a:t>
            </a:r>
            <a:r>
              <a:rPr lang="en-US" sz="2800" dirty="0"/>
              <a:t>)</a:t>
            </a:r>
            <a:r>
              <a:rPr lang="ar-SA" sz="2800" dirty="0"/>
              <a:t>القابلة للاحلل</a:t>
            </a:r>
            <a:r>
              <a:rPr lang="en-US" sz="2800" dirty="0"/>
              <a:t>(</a:t>
            </a:r>
            <a:r>
              <a:rPr lang="ar-SA" sz="2800" dirty="0"/>
              <a:t> او عدد ذرات</a:t>
            </a:r>
            <a:r>
              <a:rPr lang="en-US" sz="2800" dirty="0"/>
              <a:t> H </a:t>
            </a:r>
            <a:r>
              <a:rPr lang="ar-SA" sz="2800" dirty="0"/>
              <a:t>المتفاعلة معها</a:t>
            </a:r>
            <a:r>
              <a:rPr lang="ar-SA" sz="2800" dirty="0" smtClean="0"/>
              <a:t>.</a:t>
            </a:r>
            <a:endParaRPr lang="ar-IQ" sz="2800" dirty="0" smtClean="0"/>
          </a:p>
          <a:p>
            <a:pPr marL="0" indent="0" algn="r" rtl="1">
              <a:buNone/>
            </a:pPr>
            <a:endParaRPr lang="ar-IQ" sz="2800" dirty="0"/>
          </a:p>
          <a:p>
            <a:pPr marL="0" indent="0" algn="r" rtl="1">
              <a:buNone/>
            </a:pPr>
            <a:endParaRPr lang="ar-IQ" sz="2800" dirty="0" smtClean="0"/>
          </a:p>
          <a:p>
            <a:pPr marL="0" indent="0" algn="r" rtl="1">
              <a:buNone/>
            </a:pPr>
            <a:endParaRPr lang="ar-IQ" sz="2800" dirty="0"/>
          </a:p>
          <a:p>
            <a:pPr marL="0" indent="0" algn="r" rtl="1">
              <a:buNone/>
            </a:pPr>
            <a:endParaRPr lang="ar-IQ" sz="2800" dirty="0" smtClean="0"/>
          </a:p>
          <a:p>
            <a:pPr marL="0" indent="0" algn="r" rtl="1">
              <a:buNone/>
            </a:pPr>
            <a:r>
              <a:rPr lang="en-US" b="1" dirty="0">
                <a:solidFill>
                  <a:srgbClr val="FF0000"/>
                </a:solidFill>
                <a:latin typeface="+mj-lt"/>
                <a:ea typeface="+mj-ea"/>
                <a:cs typeface="+mj-cs"/>
              </a:rPr>
              <a:t>3</a:t>
            </a:r>
            <a:r>
              <a:rPr lang="ar-IQ" b="1" dirty="0">
                <a:solidFill>
                  <a:srgbClr val="FF0000"/>
                </a:solidFill>
                <a:latin typeface="+mj-lt"/>
                <a:ea typeface="+mj-ea"/>
                <a:cs typeface="+mj-cs"/>
              </a:rPr>
              <a:t>. </a:t>
            </a:r>
            <a:r>
              <a:rPr lang="ar-SA" b="1" dirty="0">
                <a:solidFill>
                  <a:srgbClr val="FF0000"/>
                </a:solidFill>
                <a:latin typeface="+mj-lt"/>
                <a:ea typeface="+mj-ea"/>
                <a:cs typeface="+mj-cs"/>
              </a:rPr>
              <a:t>الوزن المكافئ </a:t>
            </a:r>
            <a:r>
              <a:rPr lang="ar-SA" b="1" dirty="0" smtClean="0">
                <a:solidFill>
                  <a:srgbClr val="FF0000"/>
                </a:solidFill>
                <a:latin typeface="+mj-lt"/>
                <a:ea typeface="+mj-ea"/>
                <a:cs typeface="+mj-cs"/>
              </a:rPr>
              <a:t>للأملاح</a:t>
            </a:r>
            <a:endParaRPr lang="ar-IQ" b="1" dirty="0" smtClean="0">
              <a:solidFill>
                <a:srgbClr val="FF0000"/>
              </a:solidFill>
              <a:latin typeface="+mj-lt"/>
              <a:ea typeface="+mj-ea"/>
              <a:cs typeface="+mj-cs"/>
            </a:endParaRPr>
          </a:p>
          <a:p>
            <a:pPr marL="0" indent="0" algn="r" rtl="1">
              <a:buNone/>
            </a:pPr>
            <a:r>
              <a:rPr lang="ar-SA" dirty="0"/>
              <a:t>هو وزنها الجزيئي مقسوماً على عدد ذرات الفلز مضروباً في تكافؤه </a:t>
            </a:r>
            <a:r>
              <a:rPr lang="en-US" dirty="0"/>
              <a:t>.</a:t>
            </a:r>
          </a:p>
          <a:p>
            <a:pPr marL="0" indent="0" algn="r" rtl="1">
              <a:buNone/>
            </a:pPr>
            <a:endParaRPr lang="ar-IQ" b="1" dirty="0">
              <a:solidFill>
                <a:srgbClr val="FF0000"/>
              </a:solidFill>
              <a:latin typeface="+mj-lt"/>
              <a:ea typeface="+mj-ea"/>
              <a:cs typeface="+mj-cs"/>
            </a:endParaRPr>
          </a:p>
          <a:p>
            <a:pPr marL="0" indent="0" algn="r" rtl="1">
              <a:buNone/>
            </a:pPr>
            <a:endParaRPr lang="en-US" sz="2800" dirty="0"/>
          </a:p>
          <a:p>
            <a:pPr marL="0" indent="0" algn="r" rtl="1">
              <a:buNone/>
            </a:pPr>
            <a:endParaRPr lang="en-US" sz="28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11560" y="2204864"/>
            <a:ext cx="8136904" cy="1824211"/>
          </a:xfrm>
          <a:prstGeom prst="rect">
            <a:avLst/>
          </a:prstGeom>
          <a:noFill/>
          <a:ln>
            <a:noFill/>
          </a:ln>
        </p:spPr>
      </p:pic>
    </p:spTree>
    <p:extLst>
      <p:ext uri="{BB962C8B-B14F-4D97-AF65-F5344CB8AC3E}">
        <p14:creationId xmlns:p14="http://schemas.microsoft.com/office/powerpoint/2010/main" val="2038861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476672"/>
            <a:ext cx="8136903" cy="5760639"/>
          </a:xfrm>
          <a:prstGeom prst="rect">
            <a:avLst/>
          </a:prstGeom>
          <a:noFill/>
          <a:ln>
            <a:noFill/>
          </a:ln>
        </p:spPr>
      </p:pic>
    </p:spTree>
    <p:extLst>
      <p:ext uri="{BB962C8B-B14F-4D97-AF65-F5344CB8AC3E}">
        <p14:creationId xmlns:p14="http://schemas.microsoft.com/office/powerpoint/2010/main" val="326328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792088"/>
          </a:xfrm>
        </p:spPr>
        <p:txBody>
          <a:bodyPr>
            <a:noAutofit/>
          </a:bodyPr>
          <a:lstStyle/>
          <a:p>
            <a:pPr algn="r" rtl="1"/>
            <a:r>
              <a:rPr lang="en-US" sz="3200" dirty="0" smtClean="0">
                <a:solidFill>
                  <a:srgbClr val="FF0000"/>
                </a:solidFill>
              </a:rPr>
              <a:t>4</a:t>
            </a:r>
            <a:r>
              <a:rPr lang="ar-IQ" sz="3200" dirty="0" smtClean="0">
                <a:solidFill>
                  <a:srgbClr val="FF0000"/>
                </a:solidFill>
              </a:rPr>
              <a:t>. </a:t>
            </a:r>
            <a:r>
              <a:rPr lang="ar-SA" sz="3200" b="1" dirty="0">
                <a:solidFill>
                  <a:srgbClr val="FF0000"/>
                </a:solidFill>
              </a:rPr>
              <a:t>الوزن المكافئ للعامل المختزل والعامل </a:t>
            </a:r>
            <a:r>
              <a:rPr lang="ar-SA" sz="3200" b="1" dirty="0" smtClean="0">
                <a:solidFill>
                  <a:srgbClr val="FF0000"/>
                </a:solidFill>
              </a:rPr>
              <a:t>المؤكسد</a:t>
            </a:r>
            <a:r>
              <a:rPr lang="ar-IQ" sz="3200" dirty="0" smtClean="0"/>
              <a:t/>
            </a:r>
            <a:br>
              <a:rPr lang="ar-IQ" sz="3200" dirty="0" smtClean="0"/>
            </a:br>
            <a:r>
              <a:rPr lang="en-US" sz="3200" dirty="0" smtClean="0"/>
              <a:t> </a:t>
            </a:r>
            <a:r>
              <a:rPr lang="ar-SA" sz="3200" dirty="0"/>
              <a:t>هو وزنها الجزيئي مقسوماً على عدد الكترونات المفقودة أو المكتسبة لمول واحد فقط </a:t>
            </a:r>
            <a:endParaRPr lang="en-US" sz="3200" dirty="0"/>
          </a:p>
        </p:txBody>
      </p:sp>
      <p:sp>
        <p:nvSpPr>
          <p:cNvPr id="3" name="Content Placeholder 2"/>
          <p:cNvSpPr>
            <a:spLocks noGrp="1"/>
          </p:cNvSpPr>
          <p:nvPr>
            <p:ph idx="1"/>
          </p:nvPr>
        </p:nvSpPr>
        <p:spPr>
          <a:xfrm>
            <a:off x="457200" y="2564904"/>
            <a:ext cx="8229600" cy="3561259"/>
          </a:xfrm>
        </p:spPr>
        <p:txBody>
          <a:bodyPr>
            <a:normAutofit/>
          </a:bodyPr>
          <a:lstStyle/>
          <a:p>
            <a:pPr marL="0" indent="0" algn="r" rtl="1">
              <a:buNone/>
            </a:pPr>
            <a:r>
              <a:rPr lang="ar-SA" sz="2800" b="1" dirty="0"/>
              <a:t>العامل المؤكسد  </a:t>
            </a:r>
            <a:r>
              <a:rPr lang="en-US" sz="2800" b="1" dirty="0"/>
              <a:t> Oxidant Factor</a:t>
            </a:r>
            <a:r>
              <a:rPr lang="ar-SA" sz="2800" b="1" dirty="0"/>
              <a:t>  : </a:t>
            </a:r>
            <a:r>
              <a:rPr lang="ar-SA" sz="2800" dirty="0"/>
              <a:t>هي المادة الكيميائية التي تؤكسد غيرها وتختزل هي أي تكتسب الكترونات</a:t>
            </a:r>
            <a:r>
              <a:rPr lang="en-US" sz="2800" dirty="0"/>
              <a:t> .</a:t>
            </a:r>
          </a:p>
          <a:p>
            <a:pPr marL="0" indent="0" algn="r" rtl="1">
              <a:buNone/>
            </a:pPr>
            <a:r>
              <a:rPr lang="ar-SA" sz="2800" b="1" dirty="0"/>
              <a:t>العامل المختزل </a:t>
            </a:r>
            <a:r>
              <a:rPr lang="en-US" sz="2800" b="1" dirty="0"/>
              <a:t>Reducing Factor </a:t>
            </a:r>
            <a:r>
              <a:rPr lang="ar-SA" sz="2800" b="1" dirty="0"/>
              <a:t> :</a:t>
            </a:r>
            <a:r>
              <a:rPr lang="ar-SA" sz="2800" dirty="0"/>
              <a:t> هي المادة الكيميائية التي تختزل غيرها وتتأكسد هي أي تفقد الكترونات</a:t>
            </a:r>
            <a:r>
              <a:rPr lang="en-US" sz="2800" dirty="0"/>
              <a:t> </a:t>
            </a:r>
            <a:r>
              <a:rPr lang="en-US" sz="2800" dirty="0" smtClean="0"/>
              <a:t>.</a:t>
            </a:r>
            <a:endParaRPr lang="ar-IQ" sz="2800" dirty="0" smtClean="0"/>
          </a:p>
          <a:p>
            <a:pPr marL="0" indent="0" algn="r" rtl="1">
              <a:buNone/>
            </a:pPr>
            <a:endParaRPr lang="en-US" sz="2800" dirty="0"/>
          </a:p>
          <a:p>
            <a:pPr marL="0" indent="0" algn="r" rtl="1">
              <a:buNone/>
            </a:pPr>
            <a:r>
              <a:rPr lang="ar-SA" sz="2800" dirty="0"/>
              <a:t> </a:t>
            </a:r>
            <a:endParaRPr lang="en-US" sz="2800" dirty="0"/>
          </a:p>
          <a:p>
            <a:pPr marL="0" indent="0" algn="r" rtl="1">
              <a:buNone/>
            </a:pPr>
            <a:endParaRPr lang="en-US" sz="2800" dirty="0"/>
          </a:p>
        </p:txBody>
      </p:sp>
    </p:spTree>
    <p:extLst>
      <p:ext uri="{BB962C8B-B14F-4D97-AF65-F5344CB8AC3E}">
        <p14:creationId xmlns:p14="http://schemas.microsoft.com/office/powerpoint/2010/main" val="1381987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836712"/>
            <a:ext cx="8208912" cy="5288973"/>
          </a:xfrm>
          <a:prstGeom prst="rect">
            <a:avLst/>
          </a:prstGeom>
          <a:noFill/>
          <a:ln>
            <a:noFill/>
          </a:ln>
        </p:spPr>
      </p:pic>
    </p:spTree>
    <p:extLst>
      <p:ext uri="{BB962C8B-B14F-4D97-AF65-F5344CB8AC3E}">
        <p14:creationId xmlns:p14="http://schemas.microsoft.com/office/powerpoint/2010/main" val="2660899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sz="4000" b="1" dirty="0">
                <a:solidFill>
                  <a:srgbClr val="FF0000"/>
                </a:solidFill>
                <a:effectLst>
                  <a:outerShdw blurRad="38100" dist="38100" dir="2700000" algn="tl">
                    <a:srgbClr val="000000">
                      <a:alpha val="43137"/>
                    </a:srgbClr>
                  </a:outerShdw>
                </a:effectLst>
              </a:rPr>
              <a:t>طرق التعبير عن التراكيز</a:t>
            </a:r>
            <a:endParaRPr lang="en-US" sz="4000"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196752"/>
            <a:ext cx="8229600" cy="5400600"/>
          </a:xfrm>
        </p:spPr>
        <p:txBody>
          <a:bodyPr>
            <a:noAutofit/>
          </a:bodyPr>
          <a:lstStyle/>
          <a:p>
            <a:pPr marL="0" indent="0" algn="r" rtl="1">
              <a:buNone/>
            </a:pPr>
            <a:r>
              <a:rPr lang="ar-SA" sz="2800" dirty="0">
                <a:solidFill>
                  <a:schemeClr val="tx2">
                    <a:lumMod val="50000"/>
                  </a:schemeClr>
                </a:solidFill>
                <a:effectLst>
                  <a:outerShdw blurRad="38100" dist="38100" dir="2700000" algn="tl">
                    <a:srgbClr val="000000">
                      <a:alpha val="43137"/>
                    </a:srgbClr>
                  </a:outerShdw>
                </a:effectLst>
              </a:rPr>
              <a:t>من أهم طرق التعبير عن التركيز مايلي</a:t>
            </a:r>
            <a:r>
              <a:rPr lang="en-US" sz="2800" dirty="0">
                <a:solidFill>
                  <a:schemeClr val="tx2">
                    <a:lumMod val="50000"/>
                  </a:schemeClr>
                </a:solidFill>
                <a:effectLst>
                  <a:outerShdw blurRad="38100" dist="38100" dir="2700000" algn="tl">
                    <a:srgbClr val="000000">
                      <a:alpha val="43137"/>
                    </a:srgbClr>
                  </a:outerShdw>
                </a:effectLst>
              </a:rPr>
              <a:t> </a:t>
            </a:r>
            <a:r>
              <a:rPr lang="ar-IQ" sz="2800" dirty="0" smtClean="0">
                <a:solidFill>
                  <a:schemeClr val="tx2">
                    <a:lumMod val="50000"/>
                  </a:schemeClr>
                </a:solidFill>
                <a:effectLst>
                  <a:outerShdw blurRad="38100" dist="38100" dir="2700000" algn="tl">
                    <a:srgbClr val="000000">
                      <a:alpha val="43137"/>
                    </a:srgbClr>
                  </a:outerShdw>
                </a:effectLst>
              </a:rPr>
              <a:t> </a:t>
            </a:r>
            <a:r>
              <a:rPr lang="en-US" sz="2800" dirty="0" smtClean="0">
                <a:solidFill>
                  <a:schemeClr val="tx2">
                    <a:lumMod val="50000"/>
                  </a:schemeClr>
                </a:solidFill>
                <a:effectLst>
                  <a:outerShdw blurRad="38100" dist="38100" dir="2700000" algn="tl">
                    <a:srgbClr val="000000">
                      <a:alpha val="43137"/>
                    </a:srgbClr>
                  </a:outerShdw>
                </a:effectLst>
              </a:rPr>
              <a:t>:</a:t>
            </a:r>
            <a:endParaRPr lang="ar-IQ" sz="2800" dirty="0" smtClean="0">
              <a:solidFill>
                <a:schemeClr val="tx2">
                  <a:lumMod val="50000"/>
                </a:schemeClr>
              </a:solidFill>
              <a:effectLst>
                <a:outerShdw blurRad="38100" dist="38100" dir="2700000" algn="tl">
                  <a:srgbClr val="000000">
                    <a:alpha val="43137"/>
                  </a:srgbClr>
                </a:outerShdw>
              </a:effectLst>
            </a:endParaRPr>
          </a:p>
          <a:p>
            <a:pPr marL="0" indent="0" algn="r" rtl="1">
              <a:buNone/>
            </a:pPr>
            <a:r>
              <a:rPr lang="en-US" sz="2800" dirty="0"/>
              <a:t> </a:t>
            </a:r>
            <a:r>
              <a:rPr lang="en-US" sz="2800" dirty="0" smtClean="0"/>
              <a:t>1</a:t>
            </a:r>
            <a:r>
              <a:rPr lang="ar-IQ" sz="2800" dirty="0" smtClean="0"/>
              <a:t>.</a:t>
            </a:r>
            <a:r>
              <a:rPr lang="ar-SA" sz="2800" dirty="0" smtClean="0"/>
              <a:t>الفورمالية</a:t>
            </a:r>
            <a:r>
              <a:rPr lang="en-US" sz="2800" dirty="0" smtClean="0"/>
              <a:t> </a:t>
            </a:r>
            <a:r>
              <a:rPr lang="en-US" sz="2800" dirty="0"/>
              <a:t>) </a:t>
            </a:r>
            <a:r>
              <a:rPr lang="ar-SA" sz="2800" dirty="0"/>
              <a:t>التركيز الفورمالي </a:t>
            </a:r>
            <a:r>
              <a:rPr lang="en-US" sz="2800" dirty="0"/>
              <a:t> ( Formality (F)</a:t>
            </a:r>
          </a:p>
          <a:p>
            <a:pPr marL="0" indent="0" algn="r" rtl="1">
              <a:buNone/>
            </a:pPr>
            <a:r>
              <a:rPr lang="en-US" sz="2800" dirty="0"/>
              <a:t>.2 </a:t>
            </a:r>
            <a:r>
              <a:rPr lang="ar-SA" sz="2800" dirty="0"/>
              <a:t> المولالية</a:t>
            </a:r>
            <a:r>
              <a:rPr lang="en-US" sz="2800" dirty="0"/>
              <a:t> ) </a:t>
            </a:r>
            <a:r>
              <a:rPr lang="ar-SA" sz="2800" dirty="0"/>
              <a:t>التركيز المولالي </a:t>
            </a:r>
            <a:r>
              <a:rPr lang="en-US" sz="2800" dirty="0"/>
              <a:t>( Molality (m)</a:t>
            </a:r>
          </a:p>
          <a:p>
            <a:pPr marL="0" indent="0" algn="r" rtl="1">
              <a:buNone/>
            </a:pPr>
            <a:r>
              <a:rPr lang="en-US" sz="2800" dirty="0"/>
              <a:t>.3 </a:t>
            </a:r>
            <a:r>
              <a:rPr lang="ar-SA" sz="2800" dirty="0"/>
              <a:t>المولارية </a:t>
            </a:r>
            <a:r>
              <a:rPr lang="en-US" sz="2800" dirty="0"/>
              <a:t> )</a:t>
            </a:r>
            <a:r>
              <a:rPr lang="ar-SA" sz="2800" dirty="0"/>
              <a:t>التركيز المولاري</a:t>
            </a:r>
            <a:r>
              <a:rPr lang="en-US" sz="2800" dirty="0"/>
              <a:t>( Molarity (M)</a:t>
            </a:r>
          </a:p>
          <a:p>
            <a:pPr marL="0" indent="0" algn="r" rtl="1">
              <a:buNone/>
            </a:pPr>
            <a:r>
              <a:rPr lang="en-US" sz="2800" dirty="0"/>
              <a:t>.4 </a:t>
            </a:r>
            <a:r>
              <a:rPr lang="ar-SA" sz="2800" dirty="0"/>
              <a:t>النورمالية </a:t>
            </a:r>
            <a:r>
              <a:rPr lang="en-US" sz="2800" dirty="0"/>
              <a:t> )</a:t>
            </a:r>
            <a:r>
              <a:rPr lang="ar-SA" sz="2800" dirty="0"/>
              <a:t>العيارية </a:t>
            </a:r>
            <a:r>
              <a:rPr lang="en-US" sz="2800" dirty="0"/>
              <a:t>( Normality (N)</a:t>
            </a:r>
          </a:p>
          <a:p>
            <a:pPr marL="0" indent="0" algn="r" rtl="1">
              <a:buNone/>
            </a:pPr>
            <a:r>
              <a:rPr lang="en-US" sz="2800" dirty="0"/>
              <a:t>.5 </a:t>
            </a:r>
            <a:r>
              <a:rPr lang="ar-SA" sz="2800" dirty="0"/>
              <a:t>التركيز بالجزء بالمليون </a:t>
            </a:r>
            <a:r>
              <a:rPr lang="en-US" sz="2800" dirty="0"/>
              <a:t> PPM ) Part Per Million</a:t>
            </a:r>
            <a:r>
              <a:rPr lang="ar-SA" sz="2800" dirty="0"/>
              <a:t>)</a:t>
            </a:r>
            <a:endParaRPr lang="en-US" sz="2800" dirty="0"/>
          </a:p>
          <a:p>
            <a:pPr marL="0" indent="0" algn="r" rtl="1">
              <a:buNone/>
            </a:pPr>
            <a:r>
              <a:rPr lang="en-US" sz="2800" dirty="0"/>
              <a:t>.6 </a:t>
            </a:r>
            <a:r>
              <a:rPr lang="ar-SA" sz="2800" dirty="0"/>
              <a:t>التركيز بالنسبة المئوية الوزنية </a:t>
            </a:r>
            <a:r>
              <a:rPr lang="en-US" sz="2800" dirty="0"/>
              <a:t> Weight Percentage Concentration %W/W</a:t>
            </a:r>
          </a:p>
          <a:p>
            <a:pPr marL="0" indent="0" algn="r" rtl="1">
              <a:buNone/>
            </a:pPr>
            <a:r>
              <a:rPr lang="en-US" sz="2800" dirty="0"/>
              <a:t>7 </a:t>
            </a:r>
            <a:r>
              <a:rPr lang="ar-SA" sz="2800" dirty="0"/>
              <a:t>. التركيز بالنسبة المئوية الحجمية </a:t>
            </a:r>
            <a:r>
              <a:rPr lang="en-US" sz="2800" dirty="0"/>
              <a:t> Volume Percentage Conc. %V/V</a:t>
            </a:r>
          </a:p>
          <a:p>
            <a:pPr marL="0" indent="0" algn="r" rtl="1">
              <a:buNone/>
            </a:pPr>
            <a:r>
              <a:rPr lang="en-US" sz="2800" dirty="0"/>
              <a:t> </a:t>
            </a:r>
          </a:p>
          <a:p>
            <a:pPr marL="0" indent="0" algn="r" rtl="1">
              <a:buNone/>
            </a:pPr>
            <a:endParaRPr lang="en-US" sz="2800" dirty="0">
              <a:solidFill>
                <a:schemeClr val="tx2">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049408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normAutofit/>
          </a:bodyPr>
          <a:lstStyle/>
          <a:p>
            <a:pPr marL="0" lvl="3" indent="0" algn="r" rtl="1">
              <a:buNone/>
            </a:pPr>
            <a:r>
              <a:rPr lang="en-US" sz="2800" b="1" dirty="0" smtClean="0">
                <a:solidFill>
                  <a:srgbClr val="FF0000"/>
                </a:solidFill>
                <a:effectLst>
                  <a:outerShdw blurRad="38100" dist="38100" dir="2700000" algn="tl">
                    <a:srgbClr val="000000">
                      <a:alpha val="43137"/>
                    </a:srgbClr>
                  </a:outerShdw>
                </a:effectLst>
              </a:rPr>
              <a:t>1</a:t>
            </a:r>
            <a:r>
              <a:rPr lang="ar-IQ" sz="2800" b="1" dirty="0" smtClean="0">
                <a:solidFill>
                  <a:srgbClr val="FF0000"/>
                </a:solidFill>
                <a:effectLst>
                  <a:outerShdw blurRad="38100" dist="38100" dir="2700000" algn="tl">
                    <a:srgbClr val="000000">
                      <a:alpha val="43137"/>
                    </a:srgbClr>
                  </a:outerShdw>
                </a:effectLst>
              </a:rPr>
              <a:t>. </a:t>
            </a:r>
            <a:r>
              <a:rPr lang="ar-SA" sz="2800" b="1" dirty="0" smtClean="0">
                <a:solidFill>
                  <a:srgbClr val="FF0000"/>
                </a:solidFill>
                <a:effectLst>
                  <a:outerShdw blurRad="38100" dist="38100" dir="2700000" algn="tl">
                    <a:srgbClr val="000000">
                      <a:alpha val="43137"/>
                    </a:srgbClr>
                  </a:outerShdw>
                </a:effectLst>
              </a:rPr>
              <a:t>الفورمالية</a:t>
            </a:r>
            <a:r>
              <a:rPr lang="en-US" sz="2800" b="1" dirty="0" smtClean="0">
                <a:solidFill>
                  <a:srgbClr val="FF0000"/>
                </a:solidFill>
                <a:effectLst>
                  <a:outerShdw blurRad="38100" dist="38100" dir="2700000" algn="tl">
                    <a:srgbClr val="000000">
                      <a:alpha val="43137"/>
                    </a:srgbClr>
                  </a:outerShdw>
                </a:effectLst>
              </a:rPr>
              <a:t> </a:t>
            </a:r>
            <a:r>
              <a:rPr lang="en-US" sz="2800" b="1" dirty="0">
                <a:solidFill>
                  <a:srgbClr val="FF0000"/>
                </a:solidFill>
                <a:effectLst>
                  <a:outerShdw blurRad="38100" dist="38100" dir="2700000" algn="tl">
                    <a:srgbClr val="000000">
                      <a:alpha val="43137"/>
                    </a:srgbClr>
                  </a:outerShdw>
                </a:effectLst>
              </a:rPr>
              <a:t>) </a:t>
            </a:r>
            <a:r>
              <a:rPr lang="ar-SA" sz="2800" b="1" dirty="0">
                <a:solidFill>
                  <a:srgbClr val="FF0000"/>
                </a:solidFill>
                <a:effectLst>
                  <a:outerShdw blurRad="38100" dist="38100" dir="2700000" algn="tl">
                    <a:srgbClr val="000000">
                      <a:alpha val="43137"/>
                    </a:srgbClr>
                  </a:outerShdw>
                </a:effectLst>
              </a:rPr>
              <a:t>التركيز الفورمالي </a:t>
            </a:r>
            <a:r>
              <a:rPr lang="en-US" sz="2800" b="1" dirty="0">
                <a:solidFill>
                  <a:srgbClr val="FF0000"/>
                </a:solidFill>
                <a:effectLst>
                  <a:outerShdw blurRad="38100" dist="38100" dir="2700000" algn="tl">
                    <a:srgbClr val="000000">
                      <a:alpha val="43137"/>
                    </a:srgbClr>
                  </a:outerShdw>
                </a:effectLst>
              </a:rPr>
              <a:t> ( Formality (F</a:t>
            </a:r>
            <a:r>
              <a:rPr lang="en-US" sz="2800" b="1" dirty="0" smtClean="0">
                <a:solidFill>
                  <a:srgbClr val="FF0000"/>
                </a:solidFill>
                <a:effectLst>
                  <a:outerShdw blurRad="38100" dist="38100" dir="2700000" algn="tl">
                    <a:srgbClr val="000000">
                      <a:alpha val="43137"/>
                    </a:srgbClr>
                  </a:outerShdw>
                </a:effectLst>
              </a:rPr>
              <a:t>)</a:t>
            </a:r>
            <a:endParaRPr lang="ar-IQ" sz="2800" b="1" dirty="0" smtClean="0">
              <a:solidFill>
                <a:srgbClr val="FF0000"/>
              </a:solidFill>
              <a:effectLst>
                <a:outerShdw blurRad="38100" dist="38100" dir="2700000" algn="tl">
                  <a:srgbClr val="000000">
                    <a:alpha val="43137"/>
                  </a:srgbClr>
                </a:outerShdw>
              </a:effectLst>
            </a:endParaRPr>
          </a:p>
          <a:p>
            <a:pPr marL="0" lvl="3" indent="0" algn="r" rtl="1">
              <a:buNone/>
            </a:pPr>
            <a:r>
              <a:rPr lang="ar-SA" sz="2800" dirty="0"/>
              <a:t>وتمثل عدد أوزان الصيغة الغرامية</a:t>
            </a:r>
            <a:r>
              <a:rPr lang="en-US" sz="2800" dirty="0"/>
              <a:t> Formula Weight </a:t>
            </a:r>
            <a:r>
              <a:rPr lang="ar-SA" sz="2800" dirty="0"/>
              <a:t>للمادة المذابة في لتر واحد من المذيب أو المحلول. </a:t>
            </a:r>
            <a:endParaRPr lang="en-US" sz="2800" dirty="0"/>
          </a:p>
          <a:p>
            <a:pPr marL="514350" lvl="3" indent="-514350" algn="r" rtl="1">
              <a:buAutoNum type="alphaLcParenR"/>
            </a:pPr>
            <a:r>
              <a:rPr lang="ar-SA" sz="2800" b="1" dirty="0" smtClean="0"/>
              <a:t>للمواد </a:t>
            </a:r>
            <a:r>
              <a:rPr lang="ar-SA" sz="2800" b="1" dirty="0"/>
              <a:t>الصلبة  </a:t>
            </a:r>
            <a:r>
              <a:rPr lang="en-US" sz="2800" b="1" dirty="0" smtClean="0"/>
              <a:t>Solids</a:t>
            </a:r>
            <a:endParaRPr lang="ar-IQ" sz="2800" b="1" dirty="0" smtClean="0"/>
          </a:p>
          <a:p>
            <a:pPr marL="514350" lvl="3" indent="-514350" algn="r" rtl="1">
              <a:buAutoNum type="alphaLcParenR"/>
            </a:pPr>
            <a:endParaRPr lang="ar-IQ" sz="2800" b="1" dirty="0"/>
          </a:p>
          <a:p>
            <a:pPr marL="514350" lvl="3" indent="-514350" algn="r" rtl="1">
              <a:buAutoNum type="alphaLcParenR"/>
            </a:pPr>
            <a:endParaRPr lang="ar-IQ" sz="2800" b="1" dirty="0" smtClean="0"/>
          </a:p>
          <a:p>
            <a:pPr marL="514350" lvl="3" indent="-514350" algn="r" rtl="1">
              <a:buAutoNum type="alphaLcParenR"/>
            </a:pPr>
            <a:endParaRPr lang="ar-IQ" sz="2800" b="1" dirty="0"/>
          </a:p>
          <a:p>
            <a:pPr marL="514350" lvl="3" indent="-514350" algn="r" rtl="1">
              <a:buAutoNum type="alphaLcParenR"/>
            </a:pPr>
            <a:endParaRPr lang="ar-IQ" sz="2800" b="1" dirty="0" smtClean="0"/>
          </a:p>
          <a:p>
            <a:pPr marL="0" lvl="3" indent="0" algn="r" rtl="1">
              <a:buNone/>
            </a:pPr>
            <a:endParaRPr lang="en-US" sz="2800" dirty="0" smtClean="0"/>
          </a:p>
          <a:p>
            <a:pPr marL="0" lvl="3" indent="0" algn="r" rtl="1">
              <a:buNone/>
            </a:pPr>
            <a:endParaRPr lang="en-US" sz="2800" dirty="0">
              <a:solidFill>
                <a:schemeClr val="tx2">
                  <a:lumMod val="75000"/>
                </a:schemeClr>
              </a:solidFill>
            </a:endParaRPr>
          </a:p>
          <a:p>
            <a:pPr marL="0" indent="0" algn="r" rtl="1">
              <a:buNone/>
            </a:pPr>
            <a:endParaRPr lang="en-US" sz="2800" dirty="0">
              <a:solidFill>
                <a:schemeClr val="tx2">
                  <a:lumMod val="75000"/>
                </a:schemeClr>
              </a:solidFill>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395537" y="2852936"/>
            <a:ext cx="8280920" cy="3168352"/>
          </a:xfrm>
          <a:prstGeom prst="rect">
            <a:avLst/>
          </a:prstGeom>
          <a:noFill/>
          <a:ln>
            <a:noFill/>
          </a:ln>
        </p:spPr>
      </p:pic>
    </p:spTree>
    <p:extLst>
      <p:ext uri="{BB962C8B-B14F-4D97-AF65-F5344CB8AC3E}">
        <p14:creationId xmlns:p14="http://schemas.microsoft.com/office/powerpoint/2010/main" val="2799328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504056"/>
          </a:xfrm>
        </p:spPr>
        <p:txBody>
          <a:bodyPr>
            <a:noAutofit/>
          </a:bodyPr>
          <a:lstStyle/>
          <a:p>
            <a:pPr rtl="1"/>
            <a:r>
              <a:rPr lang="ar-SA" sz="3600" b="1" dirty="0">
                <a:solidFill>
                  <a:srgbClr val="FF0000"/>
                </a:solidFill>
                <a:effectLst>
                  <a:outerShdw blurRad="38100" dist="38100" dir="2700000" algn="tl">
                    <a:srgbClr val="000000">
                      <a:alpha val="43137"/>
                    </a:srgbClr>
                  </a:outerShdw>
                </a:effectLst>
              </a:rPr>
              <a:t>متطلبات </a:t>
            </a:r>
            <a:r>
              <a:rPr lang="ar-SA" sz="3600" b="1" dirty="0" smtClean="0">
                <a:solidFill>
                  <a:srgbClr val="FF0000"/>
                </a:solidFill>
                <a:effectLst>
                  <a:outerShdw blurRad="38100" dist="38100" dir="2700000" algn="tl">
                    <a:srgbClr val="000000">
                      <a:alpha val="43137"/>
                    </a:srgbClr>
                  </a:outerShdw>
                </a:effectLst>
              </a:rPr>
              <a:t>عملية </a:t>
            </a:r>
            <a:r>
              <a:rPr lang="ar-SA" sz="3600" b="1" dirty="0">
                <a:solidFill>
                  <a:srgbClr val="FF0000"/>
                </a:solidFill>
                <a:effectLst>
                  <a:outerShdw blurRad="38100" dist="38100" dir="2700000" algn="tl">
                    <a:srgbClr val="000000">
                      <a:alpha val="43137"/>
                    </a:srgbClr>
                  </a:outerShdw>
                </a:effectLst>
              </a:rPr>
              <a:t>التسحيح يمكن إجمالها بما يلي</a:t>
            </a:r>
            <a:r>
              <a:rPr lang="en-US" sz="3600" b="1" dirty="0">
                <a:solidFill>
                  <a:srgbClr val="FF0000"/>
                </a:solidFill>
                <a:effectLst>
                  <a:outerShdw blurRad="38100" dist="38100" dir="2700000" algn="tl">
                    <a:srgbClr val="000000">
                      <a:alpha val="43137"/>
                    </a:srgbClr>
                  </a:outerShdw>
                </a:effectLst>
              </a:rPr>
              <a:t>:-</a:t>
            </a:r>
            <a:r>
              <a:rPr lang="en-US" sz="3600" dirty="0">
                <a:solidFill>
                  <a:srgbClr val="FF0000"/>
                </a:solidFill>
                <a:effectLst>
                  <a:outerShdw blurRad="38100" dist="38100" dir="2700000" algn="tl">
                    <a:srgbClr val="000000">
                      <a:alpha val="43137"/>
                    </a:srgbClr>
                  </a:outerShdw>
                </a:effectLst>
              </a:rPr>
              <a:t/>
            </a:r>
            <a:br>
              <a:rPr lang="en-US" sz="3600" dirty="0">
                <a:solidFill>
                  <a:srgbClr val="FF0000"/>
                </a:solidFill>
                <a:effectLst>
                  <a:outerShdw blurRad="38100" dist="38100" dir="2700000" algn="tl">
                    <a:srgbClr val="000000">
                      <a:alpha val="43137"/>
                    </a:srgbClr>
                  </a:outerShdw>
                </a:effectLst>
              </a:rPr>
            </a:br>
            <a:endParaRPr lang="en-US" sz="3600"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836712"/>
            <a:ext cx="8229600" cy="5904656"/>
          </a:xfrm>
        </p:spPr>
        <p:txBody>
          <a:bodyPr>
            <a:normAutofit/>
          </a:bodyPr>
          <a:lstStyle/>
          <a:p>
            <a:pPr marL="0" indent="0" algn="r" rtl="1">
              <a:buNone/>
            </a:pPr>
            <a:r>
              <a:rPr lang="en-US" sz="2800" dirty="0">
                <a:latin typeface="+mj-lt"/>
                <a:cs typeface="+mj-cs"/>
              </a:rPr>
              <a:t>a</a:t>
            </a:r>
            <a:r>
              <a:rPr lang="ar-IQ" sz="2800" dirty="0">
                <a:latin typeface="+mj-lt"/>
                <a:cs typeface="+mj-cs"/>
              </a:rPr>
              <a:t> ) </a:t>
            </a:r>
            <a:r>
              <a:rPr lang="ar-SA" sz="2800" dirty="0">
                <a:latin typeface="+mj-lt"/>
                <a:cs typeface="+mj-cs"/>
              </a:rPr>
              <a:t>أن يكون التفاعل بين المادة المراد تحليلها والمحلول القياسي متوازناً أي يمكن تمثيلة بمعادلة كيميائية متوازنة ومعلومة</a:t>
            </a:r>
            <a:r>
              <a:rPr lang="en-US" sz="2800" dirty="0">
                <a:latin typeface="+mj-lt"/>
                <a:cs typeface="+mj-cs"/>
              </a:rPr>
              <a:t>, </a:t>
            </a:r>
            <a:r>
              <a:rPr lang="ar-SA" sz="2800" dirty="0">
                <a:latin typeface="+mj-lt"/>
                <a:cs typeface="+mj-cs"/>
              </a:rPr>
              <a:t>مثال على ذلك تفاعل حامض الخليك مع </a:t>
            </a:r>
            <a:r>
              <a:rPr lang="ar-SA" sz="2800" dirty="0" smtClean="0">
                <a:latin typeface="+mj-lt"/>
                <a:cs typeface="+mj-cs"/>
              </a:rPr>
              <a:t>هيدروكسيدالصوديوم</a:t>
            </a:r>
            <a:r>
              <a:rPr lang="ar-IQ" sz="2800" dirty="0" smtClean="0">
                <a:latin typeface="+mj-lt"/>
                <a:cs typeface="+mj-cs"/>
              </a:rPr>
              <a:t> : </a:t>
            </a:r>
            <a:r>
              <a:rPr lang="en-US" sz="2800" smtClean="0">
                <a:latin typeface="+mj-lt"/>
                <a:cs typeface="+mj-cs"/>
              </a:rPr>
              <a:t>-</a:t>
            </a:r>
            <a:endParaRPr lang="ar-IQ" sz="2800" dirty="0">
              <a:latin typeface="+mj-lt"/>
              <a:cs typeface="+mj-cs"/>
            </a:endParaRPr>
          </a:p>
          <a:p>
            <a:pPr marL="0" indent="0" algn="r" rtl="1">
              <a:buNone/>
            </a:pPr>
            <a:endParaRPr lang="ar-IQ" sz="2800" dirty="0" smtClean="0">
              <a:latin typeface="+mj-lt"/>
              <a:cs typeface="+mj-cs"/>
            </a:endParaRPr>
          </a:p>
          <a:p>
            <a:pPr marL="0" indent="0" algn="r" rtl="1">
              <a:buNone/>
            </a:pPr>
            <a:r>
              <a:rPr lang="en-US" sz="2800" dirty="0"/>
              <a:t>b </a:t>
            </a:r>
            <a:r>
              <a:rPr lang="ar-SA" sz="2800" dirty="0"/>
              <a:t>) يجب أن يكون التفاعل سريعاً وهذا مايحدث فعلاً في التفاعلات الأيونية التي تكون سريع جداً.</a:t>
            </a:r>
            <a:endParaRPr lang="en-US" sz="2800" dirty="0"/>
          </a:p>
          <a:p>
            <a:pPr marL="0" indent="0" algn="r" rtl="1">
              <a:buNone/>
            </a:pPr>
            <a:r>
              <a:rPr lang="en-US" sz="2800" dirty="0"/>
              <a:t>d</a:t>
            </a:r>
            <a:r>
              <a:rPr lang="ar-SA" sz="2800" dirty="0"/>
              <a:t> )  عدم وجود تفاعلات جانبية أي أن يكون التفاعل خاصاً</a:t>
            </a:r>
            <a:r>
              <a:rPr lang="en-US" sz="2800" dirty="0"/>
              <a:t> Specific </a:t>
            </a:r>
          </a:p>
          <a:p>
            <a:pPr marL="0" indent="0" algn="r" rtl="1">
              <a:buNone/>
            </a:pPr>
            <a:r>
              <a:rPr lang="en-US" sz="2800" dirty="0"/>
              <a:t>e</a:t>
            </a:r>
            <a:r>
              <a:rPr lang="ar-SA" sz="2800" dirty="0"/>
              <a:t> ) يجب أن يكون التفاعل كمياً ويسير باتجاه اليمين</a:t>
            </a:r>
            <a:r>
              <a:rPr lang="en-US" sz="2800" dirty="0"/>
              <a:t>.</a:t>
            </a:r>
          </a:p>
          <a:p>
            <a:pPr marL="0" indent="0" algn="r" rtl="1">
              <a:buNone/>
            </a:pPr>
            <a:r>
              <a:rPr lang="en-US" sz="2800" dirty="0"/>
              <a:t>f</a:t>
            </a:r>
            <a:r>
              <a:rPr lang="ar-SA" sz="2800" dirty="0"/>
              <a:t> ) يجدب أن يظهدر المحلول تغيراً واضحاً في صفاتة عند اكتمال التفاعل مثلاً تغير</a:t>
            </a:r>
            <a:r>
              <a:rPr lang="en-US" sz="2800" dirty="0"/>
              <a:t> )</a:t>
            </a:r>
            <a:r>
              <a:rPr lang="ar-SA" sz="2800" dirty="0"/>
              <a:t>اللون</a:t>
            </a:r>
            <a:r>
              <a:rPr lang="en-US" sz="2800" dirty="0"/>
              <a:t>, </a:t>
            </a:r>
            <a:r>
              <a:rPr lang="ar-SA" sz="2800" dirty="0"/>
              <a:t>أو بعض الصفات الكهربائية أو الفيزيائية الأخرى</a:t>
            </a:r>
            <a:r>
              <a:rPr lang="en-US" sz="2800" dirty="0"/>
              <a:t>(  </a:t>
            </a:r>
            <a:r>
              <a:rPr lang="ar-SA" sz="2800" dirty="0"/>
              <a:t>بحيث يمكن إضافة دليل أو كاشف مناسب لإظهار هذا التغير</a:t>
            </a:r>
            <a:endParaRPr lang="en-US" sz="2800" dirty="0"/>
          </a:p>
          <a:p>
            <a:pPr marL="0" indent="0" algn="r" rtl="1">
              <a:buNone/>
            </a:pPr>
            <a:endParaRPr lang="ar-IQ" sz="2800" dirty="0" smtClean="0">
              <a:latin typeface="+mj-lt"/>
              <a:cs typeface="+mj-cs"/>
            </a:endParaRP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420889"/>
            <a:ext cx="7776864" cy="720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8605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048672"/>
          </a:xfrm>
        </p:spPr>
        <p:txBody>
          <a:bodyPr>
            <a:normAutofit/>
          </a:bodyPr>
          <a:lstStyle/>
          <a:p>
            <a:pPr marL="0" indent="0" algn="r" rtl="1">
              <a:buNone/>
            </a:pPr>
            <a:endParaRPr lang="en-US" sz="2800" dirty="0"/>
          </a:p>
          <a:p>
            <a:pPr marL="0" indent="0" algn="r" rtl="1">
              <a:buNone/>
            </a:pPr>
            <a:r>
              <a:rPr lang="ar-SA" sz="2800" dirty="0"/>
              <a:t>مثال / </a:t>
            </a:r>
            <a:r>
              <a:rPr lang="ar-SA" sz="2800" dirty="0" smtClean="0"/>
              <a:t> </a:t>
            </a:r>
            <a:r>
              <a:rPr lang="ar-SA" sz="2800" dirty="0"/>
              <a:t>اذيب </a:t>
            </a:r>
            <a:r>
              <a:rPr lang="en-US" sz="2800" dirty="0" smtClean="0"/>
              <a:t>284</a:t>
            </a:r>
            <a:r>
              <a:rPr lang="ar-SA" sz="2800" dirty="0"/>
              <a:t>   غم  من كبريتات الصوديوم</a:t>
            </a:r>
            <a:r>
              <a:rPr lang="en-US" sz="2800" dirty="0"/>
              <a:t>   Na</a:t>
            </a:r>
            <a:r>
              <a:rPr lang="en-US" sz="2800" baseline="-25000" dirty="0"/>
              <a:t>2</a:t>
            </a:r>
            <a:r>
              <a:rPr lang="en-US" sz="2800" dirty="0"/>
              <a:t> SO</a:t>
            </a:r>
            <a:r>
              <a:rPr lang="en-US" sz="2800" baseline="-25000" dirty="0"/>
              <a:t>3</a:t>
            </a:r>
            <a:r>
              <a:rPr lang="en-US" sz="2800" dirty="0"/>
              <a:t>  </a:t>
            </a:r>
            <a:r>
              <a:rPr lang="ar-SA" sz="2800" dirty="0"/>
              <a:t>في الماء واكمل الحجم الى </a:t>
            </a:r>
            <a:r>
              <a:rPr lang="en-US" sz="2800" dirty="0"/>
              <a:t>4</a:t>
            </a:r>
            <a:r>
              <a:rPr lang="ar-SA" sz="2800" dirty="0" smtClean="0"/>
              <a:t> </a:t>
            </a:r>
            <a:r>
              <a:rPr lang="ar-SA" sz="2800" dirty="0"/>
              <a:t>لتر جد التركيز الفورمالي علما ان الاوزان الذرية</a:t>
            </a:r>
            <a:r>
              <a:rPr lang="en-US" sz="2800" dirty="0"/>
              <a:t>    Na =23  ,S=32 , O=16 </a:t>
            </a:r>
            <a:r>
              <a:rPr lang="ar-IQ" sz="2800" dirty="0"/>
              <a:t>.</a:t>
            </a:r>
            <a:endParaRPr lang="en-US" sz="2800" dirty="0"/>
          </a:p>
          <a:p>
            <a:pPr marL="0" lvl="0" indent="0" algn="r" rtl="1">
              <a:buNone/>
            </a:pPr>
            <a:r>
              <a:rPr lang="en-US" sz="2800" b="1" dirty="0" smtClean="0">
                <a:solidFill>
                  <a:schemeClr val="tx2">
                    <a:lumMod val="75000"/>
                  </a:schemeClr>
                </a:solidFill>
              </a:rPr>
              <a:t>b</a:t>
            </a:r>
            <a:r>
              <a:rPr lang="ar-IQ" sz="2800" b="1" dirty="0" smtClean="0">
                <a:solidFill>
                  <a:schemeClr val="tx2">
                    <a:lumMod val="75000"/>
                  </a:schemeClr>
                </a:solidFill>
              </a:rPr>
              <a:t>)</a:t>
            </a:r>
            <a:r>
              <a:rPr lang="ar-SA" sz="2800" b="1" dirty="0">
                <a:solidFill>
                  <a:schemeClr val="tx2">
                    <a:lumMod val="75000"/>
                  </a:schemeClr>
                </a:solidFill>
              </a:rPr>
              <a:t> للمواد السائلة  </a:t>
            </a:r>
            <a:r>
              <a:rPr lang="en-US" sz="2800" b="1" dirty="0">
                <a:solidFill>
                  <a:schemeClr val="tx2">
                    <a:lumMod val="75000"/>
                  </a:schemeClr>
                </a:solidFill>
              </a:rPr>
              <a:t>Liquids</a:t>
            </a:r>
          </a:p>
          <a:p>
            <a:pPr marL="0" indent="0" algn="r" rtl="1">
              <a:buNone/>
            </a:pPr>
            <a:endParaRPr lang="en-US" sz="28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39552" y="2780928"/>
            <a:ext cx="8064896" cy="3528392"/>
          </a:xfrm>
          <a:prstGeom prst="rect">
            <a:avLst/>
          </a:prstGeom>
          <a:noFill/>
          <a:ln>
            <a:noFill/>
          </a:ln>
        </p:spPr>
      </p:pic>
    </p:spTree>
    <p:extLst>
      <p:ext uri="{BB962C8B-B14F-4D97-AF65-F5344CB8AC3E}">
        <p14:creationId xmlns:p14="http://schemas.microsoft.com/office/powerpoint/2010/main" val="13587120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a:bodyPr>
          <a:lstStyle/>
          <a:p>
            <a:pPr marL="0" indent="0" algn="r" rtl="1">
              <a:buNone/>
            </a:pPr>
            <a:r>
              <a:rPr lang="ar-SA" sz="2800" dirty="0"/>
              <a:t>مثال</a:t>
            </a:r>
            <a:r>
              <a:rPr lang="en-US" sz="2800" dirty="0"/>
              <a:t> : </a:t>
            </a:r>
            <a:r>
              <a:rPr lang="ar-SA" sz="2800" dirty="0"/>
              <a:t>أذيب </a:t>
            </a:r>
            <a:r>
              <a:rPr lang="en-US" sz="2800" dirty="0"/>
              <a:t>g   </a:t>
            </a:r>
            <a:r>
              <a:rPr lang="en-US" sz="2800" dirty="0" smtClean="0"/>
              <a:t>4.57</a:t>
            </a:r>
            <a:r>
              <a:rPr lang="ar-IQ" sz="2800" dirty="0" smtClean="0"/>
              <a:t> </a:t>
            </a:r>
            <a:r>
              <a:rPr lang="ar-SA" sz="2800" dirty="0" smtClean="0"/>
              <a:t>من</a:t>
            </a:r>
            <a:r>
              <a:rPr lang="en-US" sz="2800" dirty="0" smtClean="0"/>
              <a:t>( </a:t>
            </a:r>
            <a:r>
              <a:rPr lang="en-US" sz="2800" dirty="0" err="1"/>
              <a:t>F.wt</a:t>
            </a:r>
            <a:r>
              <a:rPr lang="en-US" sz="2800" dirty="0"/>
              <a:t>   = 244 )BaCl</a:t>
            </a:r>
            <a:r>
              <a:rPr lang="en-US" sz="2800" baseline="-25000" dirty="0"/>
              <a:t>2</a:t>
            </a:r>
            <a:r>
              <a:rPr lang="en-US" sz="2800" dirty="0"/>
              <a:t>.</a:t>
            </a:r>
            <a:r>
              <a:rPr lang="en-US" sz="2800" baseline="-25000" dirty="0"/>
              <a:t>2</a:t>
            </a:r>
            <a:r>
              <a:rPr lang="en-US" sz="2800" dirty="0"/>
              <a:t> H</a:t>
            </a:r>
            <a:r>
              <a:rPr lang="en-US" sz="2800" baseline="-25000" dirty="0"/>
              <a:t>2</a:t>
            </a:r>
            <a:r>
              <a:rPr lang="en-US" sz="2800" dirty="0"/>
              <a:t>O    </a:t>
            </a:r>
            <a:r>
              <a:rPr lang="ar-IQ" sz="2800" dirty="0" smtClean="0"/>
              <a:t> </a:t>
            </a:r>
            <a:r>
              <a:rPr lang="ar-SA" sz="2800" dirty="0" smtClean="0"/>
              <a:t>في</a:t>
            </a:r>
            <a:r>
              <a:rPr lang="en-US" sz="2800" smtClean="0"/>
              <a:t> 250 </a:t>
            </a:r>
            <a:r>
              <a:rPr lang="en-US" sz="2800" dirty="0"/>
              <a:t>ml </a:t>
            </a:r>
            <a:r>
              <a:rPr lang="ar-SA" sz="2800" dirty="0"/>
              <a:t>. احسب التركيز الفورمالي </a:t>
            </a:r>
            <a:r>
              <a:rPr lang="ar-IQ" sz="2800" dirty="0"/>
              <a:t>لـ</a:t>
            </a:r>
            <a:r>
              <a:rPr lang="en-US" sz="2800" dirty="0"/>
              <a:t>BaCl</a:t>
            </a:r>
            <a:r>
              <a:rPr lang="en-US" sz="2800" baseline="-25000" dirty="0"/>
              <a:t>2</a:t>
            </a:r>
            <a:r>
              <a:rPr lang="en-US" sz="2800" dirty="0"/>
              <a:t>.2H</a:t>
            </a:r>
            <a:r>
              <a:rPr lang="en-US" sz="2800" baseline="-25000" dirty="0"/>
              <a:t>2</a:t>
            </a:r>
            <a:r>
              <a:rPr lang="en-US" sz="2800" dirty="0"/>
              <a:t>O    </a:t>
            </a:r>
            <a:r>
              <a:rPr lang="ar-SA" sz="2800" dirty="0" smtClean="0"/>
              <a:t>؟</a:t>
            </a:r>
            <a:endParaRPr lang="ar-IQ" sz="2800" dirty="0" smtClean="0"/>
          </a:p>
          <a:p>
            <a:pPr marL="0" indent="0" algn="r" rtl="1">
              <a:buNone/>
            </a:pPr>
            <a:endParaRPr lang="ar-IQ" sz="2800" dirty="0"/>
          </a:p>
          <a:p>
            <a:pPr marL="0" lvl="3" indent="0" algn="r" rtl="1">
              <a:buNone/>
            </a:pPr>
            <a:r>
              <a:rPr lang="en-US" sz="2800" dirty="0" smtClean="0">
                <a:solidFill>
                  <a:srgbClr val="FF0000"/>
                </a:solidFill>
                <a:effectLst>
                  <a:outerShdw blurRad="38100" dist="38100" dir="2700000" algn="tl">
                    <a:srgbClr val="000000">
                      <a:alpha val="43137"/>
                    </a:srgbClr>
                  </a:outerShdw>
                </a:effectLst>
              </a:rPr>
              <a:t>2</a:t>
            </a:r>
            <a:r>
              <a:rPr lang="ar-IQ" sz="2800" dirty="0" smtClean="0">
                <a:solidFill>
                  <a:srgbClr val="FF0000"/>
                </a:solidFill>
                <a:effectLst>
                  <a:outerShdw blurRad="38100" dist="38100" dir="2700000" algn="tl">
                    <a:srgbClr val="000000">
                      <a:alpha val="43137"/>
                    </a:srgbClr>
                  </a:outerShdw>
                </a:effectLst>
              </a:rPr>
              <a:t>. </a:t>
            </a:r>
            <a:r>
              <a:rPr lang="ar-SA" sz="2800" b="1" dirty="0">
                <a:solidFill>
                  <a:srgbClr val="FF0000"/>
                </a:solidFill>
                <a:effectLst>
                  <a:outerShdw blurRad="38100" dist="38100" dir="2700000" algn="tl">
                    <a:srgbClr val="000000">
                      <a:alpha val="43137"/>
                    </a:srgbClr>
                  </a:outerShdw>
                </a:effectLst>
              </a:rPr>
              <a:t>المولارية </a:t>
            </a:r>
            <a:r>
              <a:rPr lang="en-US" sz="2800" b="1" dirty="0">
                <a:solidFill>
                  <a:srgbClr val="FF0000"/>
                </a:solidFill>
                <a:effectLst>
                  <a:outerShdw blurRad="38100" dist="38100" dir="2700000" algn="tl">
                    <a:srgbClr val="000000">
                      <a:alpha val="43137"/>
                    </a:srgbClr>
                  </a:outerShdw>
                </a:effectLst>
              </a:rPr>
              <a:t> )</a:t>
            </a:r>
            <a:r>
              <a:rPr lang="ar-SA" sz="2800" b="1" dirty="0">
                <a:solidFill>
                  <a:srgbClr val="FF0000"/>
                </a:solidFill>
                <a:effectLst>
                  <a:outerShdw blurRad="38100" dist="38100" dir="2700000" algn="tl">
                    <a:srgbClr val="000000">
                      <a:alpha val="43137"/>
                    </a:srgbClr>
                  </a:outerShdw>
                </a:effectLst>
              </a:rPr>
              <a:t>التركيز المولاري</a:t>
            </a:r>
            <a:r>
              <a:rPr lang="en-US" sz="2800" b="1" dirty="0">
                <a:solidFill>
                  <a:srgbClr val="FF0000"/>
                </a:solidFill>
                <a:effectLst>
                  <a:outerShdw blurRad="38100" dist="38100" dir="2700000" algn="tl">
                    <a:srgbClr val="000000">
                      <a:alpha val="43137"/>
                    </a:srgbClr>
                  </a:outerShdw>
                </a:effectLst>
              </a:rPr>
              <a:t>( Molarity (M) </a:t>
            </a:r>
            <a:endParaRPr lang="ar-IQ" sz="2800" b="1" dirty="0" smtClean="0">
              <a:solidFill>
                <a:srgbClr val="FF0000"/>
              </a:solidFill>
              <a:effectLst>
                <a:outerShdw blurRad="38100" dist="38100" dir="2700000" algn="tl">
                  <a:srgbClr val="000000">
                    <a:alpha val="43137"/>
                  </a:srgbClr>
                </a:outerShdw>
              </a:effectLst>
            </a:endParaRPr>
          </a:p>
          <a:p>
            <a:pPr marL="0" lvl="3" indent="0" algn="r" rtl="1">
              <a:buNone/>
            </a:pPr>
            <a:r>
              <a:rPr lang="ar-SA" sz="2800" dirty="0"/>
              <a:t>هو عدد مولات المذ اب في لتر واحد</a:t>
            </a:r>
            <a:r>
              <a:rPr lang="en-US" sz="2800" dirty="0"/>
              <a:t> )</a:t>
            </a:r>
            <a:r>
              <a:rPr lang="ar-SA" sz="2800" dirty="0"/>
              <a:t>ديسمتر</a:t>
            </a:r>
            <a:r>
              <a:rPr lang="ar-SA" sz="2800" baseline="30000" dirty="0"/>
              <a:t>3</a:t>
            </a:r>
            <a:r>
              <a:rPr lang="en-US" sz="2800" dirty="0"/>
              <a:t>(d</a:t>
            </a:r>
            <a:r>
              <a:rPr lang="en-US" sz="2800" baseline="30000" dirty="0"/>
              <a:t>3</a:t>
            </a:r>
            <a:r>
              <a:rPr lang="en-US" sz="2800" dirty="0"/>
              <a:t>  </a:t>
            </a:r>
            <a:r>
              <a:rPr lang="ar-SA" sz="2800" dirty="0"/>
              <a:t>من المحلول وتقاس المولارية بوحدات الـ</a:t>
            </a:r>
            <a:r>
              <a:rPr lang="en-US" sz="2800" dirty="0"/>
              <a:t> )</a:t>
            </a:r>
            <a:r>
              <a:rPr lang="ar-SA" sz="2800" dirty="0"/>
              <a:t>مول</a:t>
            </a:r>
            <a:r>
              <a:rPr lang="en-US" sz="2800" dirty="0"/>
              <a:t> / </a:t>
            </a:r>
            <a:r>
              <a:rPr lang="ar-SA" sz="2800" dirty="0"/>
              <a:t>لتر</a:t>
            </a:r>
            <a:r>
              <a:rPr lang="en-US" sz="2800" dirty="0"/>
              <a:t>(  </a:t>
            </a:r>
            <a:r>
              <a:rPr lang="ar-SA" sz="2800" dirty="0"/>
              <a:t>أومولاري </a:t>
            </a:r>
            <a:r>
              <a:rPr lang="en-US" sz="2800" dirty="0"/>
              <a:t>) ( Mole/liter   </a:t>
            </a:r>
            <a:r>
              <a:rPr lang="ar-SA" sz="2800" dirty="0"/>
              <a:t>أو </a:t>
            </a:r>
            <a:r>
              <a:rPr lang="en-US" sz="2800" dirty="0"/>
              <a:t>M </a:t>
            </a:r>
            <a:r>
              <a:rPr lang="ar-SA" sz="2800" dirty="0"/>
              <a:t>ويحسب كما يأتي</a:t>
            </a:r>
            <a:r>
              <a:rPr lang="en-US" sz="2800" b="1" dirty="0" smtClean="0"/>
              <a:t>:</a:t>
            </a:r>
            <a:endParaRPr lang="ar-IQ" sz="2800" b="1" dirty="0" smtClean="0"/>
          </a:p>
          <a:p>
            <a:pPr marL="0" lvl="3" indent="0" algn="r" rtl="1">
              <a:buNone/>
            </a:pPr>
            <a:endParaRPr lang="en-US" sz="2800" dirty="0"/>
          </a:p>
          <a:p>
            <a:pPr marL="0" lvl="3" indent="0" algn="r" rtl="1">
              <a:buNone/>
            </a:pPr>
            <a:endParaRPr lang="en-US" sz="2800" dirty="0">
              <a:solidFill>
                <a:srgbClr val="FF0000"/>
              </a:solidFill>
              <a:effectLst>
                <a:outerShdw blurRad="38100" dist="38100" dir="2700000" algn="tl">
                  <a:srgbClr val="000000">
                    <a:alpha val="43137"/>
                  </a:srgbClr>
                </a:outerShdw>
              </a:effectLst>
            </a:endParaRPr>
          </a:p>
          <a:p>
            <a:pPr marL="0" indent="0" algn="r" rtl="1">
              <a:buNone/>
            </a:pPr>
            <a:endParaRPr lang="en-US" sz="2800" dirty="0"/>
          </a:p>
          <a:p>
            <a:pPr marL="0" indent="0" algn="r" rtl="1">
              <a:buNone/>
            </a:pPr>
            <a:endParaRPr lang="en-US" sz="2800" dirty="0"/>
          </a:p>
        </p:txBody>
      </p:sp>
    </p:spTree>
    <p:extLst>
      <p:ext uri="{BB962C8B-B14F-4D97-AF65-F5344CB8AC3E}">
        <p14:creationId xmlns:p14="http://schemas.microsoft.com/office/powerpoint/2010/main" val="40360534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404664"/>
            <a:ext cx="8424936" cy="5832648"/>
          </a:xfrm>
          <a:prstGeom prst="rect">
            <a:avLst/>
          </a:prstGeom>
          <a:noFill/>
          <a:ln>
            <a:noFill/>
          </a:ln>
        </p:spPr>
      </p:pic>
    </p:spTree>
    <p:extLst>
      <p:ext uri="{BB962C8B-B14F-4D97-AF65-F5344CB8AC3E}">
        <p14:creationId xmlns:p14="http://schemas.microsoft.com/office/powerpoint/2010/main" val="12628018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548680"/>
            <a:ext cx="8280920" cy="4536504"/>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395536" y="5085184"/>
            <a:ext cx="8280920" cy="1296144"/>
          </a:xfrm>
          <a:prstGeom prst="rect">
            <a:avLst/>
          </a:prstGeom>
          <a:noFill/>
          <a:ln>
            <a:noFill/>
          </a:ln>
        </p:spPr>
      </p:pic>
    </p:spTree>
    <p:extLst>
      <p:ext uri="{BB962C8B-B14F-4D97-AF65-F5344CB8AC3E}">
        <p14:creationId xmlns:p14="http://schemas.microsoft.com/office/powerpoint/2010/main" val="16420876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95536" y="476672"/>
            <a:ext cx="8424936" cy="2540730"/>
          </a:xfrm>
          <a:prstGeom prst="rect">
            <a:avLst/>
          </a:prstGeom>
          <a:noFill/>
          <a:ln>
            <a:noFill/>
          </a:ln>
        </p:spPr>
      </p:pic>
    </p:spTree>
    <p:extLst>
      <p:ext uri="{BB962C8B-B14F-4D97-AF65-F5344CB8AC3E}">
        <p14:creationId xmlns:p14="http://schemas.microsoft.com/office/powerpoint/2010/main" val="38787147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IQ" sz="2800" dirty="0" smtClean="0">
                <a:effectLst>
                  <a:outerShdw blurRad="38100" dist="38100" dir="2700000" algn="tl">
                    <a:srgbClr val="000000">
                      <a:alpha val="43137"/>
                    </a:srgbClr>
                  </a:outerShdw>
                </a:effectLst>
              </a:rPr>
              <a:t>سؤال: احسب التركيز المولاري لمحلول حامض الكبريتيك اذا علمت ان نسبته المؤويه ( </a:t>
            </a:r>
            <a:r>
              <a:rPr lang="en-US" sz="2800" dirty="0" smtClean="0">
                <a:effectLst>
                  <a:outerShdw blurRad="38100" dist="38100" dir="2700000" algn="tl">
                    <a:srgbClr val="000000">
                      <a:alpha val="43137"/>
                    </a:srgbClr>
                  </a:outerShdw>
                </a:effectLst>
              </a:rPr>
              <a:t>98%</a:t>
            </a:r>
            <a:r>
              <a:rPr lang="ar-IQ" sz="2800" dirty="0" smtClean="0">
                <a:effectLst>
                  <a:outerShdw blurRad="38100" dist="38100" dir="2700000" algn="tl">
                    <a:srgbClr val="000000">
                      <a:alpha val="43137"/>
                    </a:srgbClr>
                  </a:outerShdw>
                </a:effectLst>
              </a:rPr>
              <a:t>) ووزنة النوعي (</a:t>
            </a:r>
            <a:r>
              <a:rPr lang="en-US" sz="2800" dirty="0" smtClean="0">
                <a:effectLst>
                  <a:outerShdw blurRad="38100" dist="38100" dir="2700000" algn="tl">
                    <a:srgbClr val="000000">
                      <a:alpha val="43137"/>
                    </a:srgbClr>
                  </a:outerShdw>
                </a:effectLst>
              </a:rPr>
              <a:t>1.84</a:t>
            </a:r>
            <a:r>
              <a:rPr lang="ar-IQ" sz="2800" dirty="0" smtClean="0">
                <a:effectLst>
                  <a:outerShdw blurRad="38100" dist="38100" dir="2700000" algn="tl">
                    <a:srgbClr val="000000">
                      <a:alpha val="43137"/>
                    </a:srgbClr>
                  </a:outerShdw>
                </a:effectLst>
              </a:rPr>
              <a:t>). الاوزان الذرية</a:t>
            </a:r>
            <a:br>
              <a:rPr lang="ar-IQ" sz="2800" dirty="0" smtClean="0">
                <a:effectLst>
                  <a:outerShdw blurRad="38100" dist="38100" dir="2700000" algn="tl">
                    <a:srgbClr val="000000">
                      <a:alpha val="43137"/>
                    </a:srgbClr>
                  </a:outerShdw>
                </a:effectLst>
              </a:rPr>
            </a:br>
            <a:r>
              <a:rPr lang="en-US" sz="2800" dirty="0" smtClean="0">
                <a:effectLst>
                  <a:outerShdw blurRad="38100" dist="38100" dir="2700000" algn="tl">
                    <a:srgbClr val="000000">
                      <a:alpha val="43137"/>
                    </a:srgbClr>
                  </a:outerShdw>
                </a:effectLst>
              </a:rPr>
              <a:t>H=1. O=16. S=32</a:t>
            </a:r>
            <a:endParaRPr lang="en-US" sz="2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lvl="3" indent="0" algn="r" rtl="1">
              <a:buNone/>
            </a:pPr>
            <a:r>
              <a:rPr lang="en-US" sz="3200" dirty="0" smtClean="0">
                <a:solidFill>
                  <a:srgbClr val="FF0000"/>
                </a:solidFill>
                <a:effectLst>
                  <a:outerShdw blurRad="38100" dist="38100" dir="2700000" algn="tl">
                    <a:srgbClr val="000000">
                      <a:alpha val="43137"/>
                    </a:srgbClr>
                  </a:outerShdw>
                </a:effectLst>
              </a:rPr>
              <a:t>3</a:t>
            </a:r>
            <a:r>
              <a:rPr lang="ar-IQ" sz="3200" dirty="0" smtClean="0">
                <a:solidFill>
                  <a:srgbClr val="FF0000"/>
                </a:solidFill>
                <a:effectLst>
                  <a:outerShdw blurRad="38100" dist="38100" dir="2700000" algn="tl">
                    <a:srgbClr val="000000">
                      <a:alpha val="43137"/>
                    </a:srgbClr>
                  </a:outerShdw>
                </a:effectLst>
              </a:rPr>
              <a:t>. </a:t>
            </a:r>
            <a:r>
              <a:rPr lang="ar-SA" sz="3200" b="1" dirty="0">
                <a:solidFill>
                  <a:srgbClr val="FF0000"/>
                </a:solidFill>
                <a:effectLst>
                  <a:outerShdw blurRad="38100" dist="38100" dir="2700000" algn="tl">
                    <a:srgbClr val="000000">
                      <a:alpha val="43137"/>
                    </a:srgbClr>
                  </a:outerShdw>
                </a:effectLst>
              </a:rPr>
              <a:t>النورمالية</a:t>
            </a:r>
            <a:r>
              <a:rPr lang="en-US" sz="3200" b="1" dirty="0">
                <a:solidFill>
                  <a:srgbClr val="FF0000"/>
                </a:solidFill>
                <a:effectLst>
                  <a:outerShdw blurRad="38100" dist="38100" dir="2700000" algn="tl">
                    <a:srgbClr val="000000">
                      <a:alpha val="43137"/>
                    </a:srgbClr>
                  </a:outerShdw>
                </a:effectLst>
              </a:rPr>
              <a:t> ) </a:t>
            </a:r>
            <a:r>
              <a:rPr lang="ar-SA" sz="3200" b="1" dirty="0">
                <a:solidFill>
                  <a:srgbClr val="FF0000"/>
                </a:solidFill>
                <a:effectLst>
                  <a:outerShdw blurRad="38100" dist="38100" dir="2700000" algn="tl">
                    <a:srgbClr val="000000">
                      <a:alpha val="43137"/>
                    </a:srgbClr>
                  </a:outerShdw>
                </a:effectLst>
              </a:rPr>
              <a:t>العيارية)   </a:t>
            </a:r>
            <a:r>
              <a:rPr lang="en-US" sz="3200" b="1" dirty="0">
                <a:solidFill>
                  <a:srgbClr val="FF0000"/>
                </a:solidFill>
                <a:effectLst>
                  <a:outerShdw blurRad="38100" dist="38100" dir="2700000" algn="tl">
                    <a:srgbClr val="000000">
                      <a:alpha val="43137"/>
                    </a:srgbClr>
                  </a:outerShdw>
                </a:effectLst>
              </a:rPr>
              <a:t>Normality (N)</a:t>
            </a:r>
            <a:r>
              <a:rPr lang="ar-SA" sz="3200" b="1" dirty="0">
                <a:solidFill>
                  <a:srgbClr val="FF0000"/>
                </a:solidFill>
                <a:effectLst>
                  <a:outerShdw blurRad="38100" dist="38100" dir="2700000" algn="tl">
                    <a:srgbClr val="000000">
                      <a:alpha val="43137"/>
                    </a:srgbClr>
                  </a:outerShdw>
                </a:effectLst>
              </a:rPr>
              <a:t> </a:t>
            </a:r>
            <a:endParaRPr lang="ar-IQ" sz="3200" b="1" dirty="0" smtClean="0">
              <a:solidFill>
                <a:srgbClr val="FF0000"/>
              </a:solidFill>
              <a:effectLst>
                <a:outerShdw blurRad="38100" dist="38100" dir="2700000" algn="tl">
                  <a:srgbClr val="000000">
                    <a:alpha val="43137"/>
                  </a:srgbClr>
                </a:outerShdw>
              </a:effectLst>
            </a:endParaRPr>
          </a:p>
          <a:p>
            <a:pPr marL="0" lvl="3" indent="0" algn="r" rtl="1">
              <a:buNone/>
            </a:pPr>
            <a:r>
              <a:rPr lang="ar-SA" sz="3200" b="1" dirty="0"/>
              <a:t>وهي عدد المكافئات الغرامية للمادة المذابة في لتر واحد من المحلول وتقاس بوحدات مكافئ غرامي</a:t>
            </a:r>
            <a:r>
              <a:rPr lang="en-US" sz="3200" b="1" dirty="0"/>
              <a:t> /</a:t>
            </a:r>
            <a:r>
              <a:rPr lang="ar-SA" sz="3200" b="1" dirty="0"/>
              <a:t>لتر ( </a:t>
            </a:r>
            <a:r>
              <a:rPr lang="en-US" sz="3200" b="1" dirty="0" err="1"/>
              <a:t>g.eq</a:t>
            </a:r>
            <a:r>
              <a:rPr lang="en-US" sz="3200" b="1" dirty="0"/>
              <a:t>/L</a:t>
            </a:r>
            <a:r>
              <a:rPr lang="ar-IQ" sz="3200" b="1" dirty="0"/>
              <a:t>)</a:t>
            </a:r>
            <a:r>
              <a:rPr lang="ar-SA" sz="3200" b="1" dirty="0"/>
              <a:t> ويرمز لها بالرمز</a:t>
            </a:r>
            <a:r>
              <a:rPr lang="en-US" sz="3200" b="1" dirty="0"/>
              <a:t> N</a:t>
            </a:r>
            <a:r>
              <a:rPr lang="ar-SA" sz="3200" b="1" dirty="0"/>
              <a:t>. </a:t>
            </a:r>
            <a:r>
              <a:rPr lang="ar-SA" sz="3200" b="1" dirty="0" smtClean="0">
                <a:solidFill>
                  <a:srgbClr val="FF0000"/>
                </a:solidFill>
                <a:effectLst>
                  <a:outerShdw blurRad="38100" dist="38100" dir="2700000" algn="tl">
                    <a:srgbClr val="000000">
                      <a:alpha val="43137"/>
                    </a:srgbClr>
                  </a:outerShdw>
                </a:effectLst>
              </a:rPr>
              <a:t> </a:t>
            </a:r>
            <a:endParaRPr lang="en-US" sz="3200" dirty="0">
              <a:solidFill>
                <a:srgbClr val="FF0000"/>
              </a:solidFill>
              <a:effectLst>
                <a:outerShdw blurRad="38100" dist="38100" dir="2700000" algn="tl">
                  <a:srgbClr val="000000">
                    <a:alpha val="43137"/>
                  </a:srgbClr>
                </a:outerShdw>
              </a:effectLst>
            </a:endParaRPr>
          </a:p>
          <a:p>
            <a:pPr marL="0" indent="0" algn="r" rtl="1">
              <a:buNone/>
            </a:pPr>
            <a:endParaRPr lang="en-US" dirty="0"/>
          </a:p>
        </p:txBody>
      </p:sp>
    </p:spTree>
    <p:extLst>
      <p:ext uri="{BB962C8B-B14F-4D97-AF65-F5344CB8AC3E}">
        <p14:creationId xmlns:p14="http://schemas.microsoft.com/office/powerpoint/2010/main" val="20142833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332656"/>
            <a:ext cx="8208912" cy="6048671"/>
          </a:xfrm>
          <a:prstGeom prst="rect">
            <a:avLst/>
          </a:prstGeom>
          <a:noFill/>
          <a:ln>
            <a:noFill/>
          </a:ln>
        </p:spPr>
      </p:pic>
    </p:spTree>
    <p:extLst>
      <p:ext uri="{BB962C8B-B14F-4D97-AF65-F5344CB8AC3E}">
        <p14:creationId xmlns:p14="http://schemas.microsoft.com/office/powerpoint/2010/main" val="1604280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584" y="476672"/>
            <a:ext cx="7401959" cy="4176464"/>
          </a:xfrm>
          <a:prstGeom prst="rect">
            <a:avLst/>
          </a:prstGeom>
          <a:noFill/>
          <a:ln>
            <a:noFill/>
          </a:ln>
        </p:spPr>
      </p:pic>
      <p:pic>
        <p:nvPicPr>
          <p:cNvPr id="5" name="Picture 4"/>
          <p:cNvPicPr/>
          <p:nvPr/>
        </p:nvPicPr>
        <p:blipFill>
          <a:blip r:embed="rId4">
            <a:extLst>
              <a:ext uri="{BEBA8EAE-BF5A-486C-A8C5-ECC9F3942E4B}">
                <a14:imgProps xmlns:a14="http://schemas.microsoft.com/office/drawing/2010/main">
                  <a14:imgLayer r:embed="rId5">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827584" y="4653136"/>
            <a:ext cx="7344816" cy="1440160"/>
          </a:xfrm>
          <a:prstGeom prst="rect">
            <a:avLst/>
          </a:prstGeom>
          <a:noFill/>
          <a:ln>
            <a:noFill/>
          </a:ln>
        </p:spPr>
      </p:pic>
    </p:spTree>
    <p:extLst>
      <p:ext uri="{BB962C8B-B14F-4D97-AF65-F5344CB8AC3E}">
        <p14:creationId xmlns:p14="http://schemas.microsoft.com/office/powerpoint/2010/main" val="31630905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40966"/>
          </a:xfrm>
        </p:spPr>
        <p:txBody>
          <a:bodyPr>
            <a:noAutofit/>
          </a:bodyPr>
          <a:lstStyle/>
          <a:p>
            <a:pPr rtl="1"/>
            <a:r>
              <a:rPr lang="ar-IQ" sz="3200" b="1" dirty="0"/>
              <a:t>سؤال:</a:t>
            </a:r>
            <a:r>
              <a:rPr lang="ar-IQ" sz="3200" dirty="0"/>
              <a:t> ماهي العلاقة بين التركيز المولاري والتركيز النورمالي؟</a:t>
            </a:r>
            <a:r>
              <a:rPr lang="en-US" sz="3200" dirty="0"/>
              <a:t/>
            </a:r>
            <a:br>
              <a:rPr lang="en-US" sz="3200" dirty="0"/>
            </a:br>
            <a:endParaRPr lang="en-US" sz="3200" dirty="0"/>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83568" y="1556792"/>
            <a:ext cx="7776864" cy="1510556"/>
          </a:xfrm>
          <a:prstGeom prst="rect">
            <a:avLst/>
          </a:prstGeom>
          <a:noFill/>
          <a:ln>
            <a:noFill/>
          </a:ln>
        </p:spPr>
      </p:pic>
    </p:spTree>
    <p:extLst>
      <p:ext uri="{BB962C8B-B14F-4D97-AF65-F5344CB8AC3E}">
        <p14:creationId xmlns:p14="http://schemas.microsoft.com/office/powerpoint/2010/main" val="9079835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548680"/>
            <a:ext cx="8208912" cy="5760640"/>
          </a:xfrm>
          <a:prstGeom prst="rect">
            <a:avLst/>
          </a:prstGeom>
          <a:noFill/>
          <a:ln>
            <a:noFill/>
          </a:ln>
        </p:spPr>
      </p:pic>
    </p:spTree>
    <p:extLst>
      <p:ext uri="{BB962C8B-B14F-4D97-AF65-F5344CB8AC3E}">
        <p14:creationId xmlns:p14="http://schemas.microsoft.com/office/powerpoint/2010/main" val="4015105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marL="0" indent="0" algn="r" rtl="1">
              <a:buNone/>
            </a:pPr>
            <a:r>
              <a:rPr lang="en-US" sz="2800" dirty="0"/>
              <a:t>g</a:t>
            </a:r>
            <a:r>
              <a:rPr lang="ar-IQ" sz="2800" dirty="0"/>
              <a:t> )  </a:t>
            </a:r>
            <a:r>
              <a:rPr lang="ar-SA" sz="2800" dirty="0"/>
              <a:t>إن النقطة التي يكون عندها كمية المحلول القياسي مكافئة تماماً لكمية المادة المراد تحليلها تدعى نقطة التكافؤ</a:t>
            </a:r>
            <a:r>
              <a:rPr lang="en-US" sz="2800" dirty="0"/>
              <a:t> Equivalence Point )</a:t>
            </a:r>
            <a:r>
              <a:rPr lang="ar-SA" sz="2800" dirty="0"/>
              <a:t>نظرياً</a:t>
            </a:r>
            <a:r>
              <a:rPr lang="en-US" sz="2800" dirty="0"/>
              <a:t>( </a:t>
            </a:r>
            <a:r>
              <a:rPr lang="ar-SA" sz="2800" dirty="0"/>
              <a:t>وعملياً  تدعى نقطة النهاية </a:t>
            </a:r>
            <a:r>
              <a:rPr lang="en-US" sz="2800" u="sng" dirty="0"/>
              <a:t>End Point</a:t>
            </a:r>
            <a:r>
              <a:rPr lang="en-US" sz="2800" dirty="0"/>
              <a:t> </a:t>
            </a:r>
            <a:r>
              <a:rPr lang="ar-SA" sz="2800" dirty="0"/>
              <a:t>وهي نقطة إنتهاء التفاعل حيدث يجب أن تتطابق كلا النقطتين أو أن يكون الفرق ضئيل جداً بينهما وهو ما يدعى بالخطأ </a:t>
            </a:r>
            <a:r>
              <a:rPr lang="ar-SA" sz="2800" dirty="0" smtClean="0"/>
              <a:t>التسحيحي</a:t>
            </a:r>
            <a:r>
              <a:rPr lang="en-US" sz="2800" dirty="0" smtClean="0"/>
              <a:t>.</a:t>
            </a:r>
            <a:endParaRPr lang="en-US" sz="2800" dirty="0"/>
          </a:p>
          <a:p>
            <a:pPr marL="0" indent="0" algn="r" rtl="1">
              <a:buNone/>
            </a:pPr>
            <a:endParaRPr lang="ar-IQ" sz="2800" dirty="0" smtClean="0"/>
          </a:p>
          <a:p>
            <a:pPr marL="0" indent="0" algn="r" rtl="1">
              <a:buNone/>
            </a:pPr>
            <a:r>
              <a:rPr lang="ar-SA" sz="2800" b="1" u="sng" dirty="0"/>
              <a:t>الخطأ التسحيحي</a:t>
            </a:r>
            <a:r>
              <a:rPr lang="ar-SA" sz="2800" b="1" dirty="0"/>
              <a:t>  </a:t>
            </a:r>
            <a:r>
              <a:rPr lang="en-US" sz="2800" b="1" dirty="0"/>
              <a:t>:</a:t>
            </a:r>
            <a:r>
              <a:rPr lang="en-US" sz="2800" dirty="0"/>
              <a:t> </a:t>
            </a:r>
            <a:r>
              <a:rPr lang="ar-SA" sz="2800" dirty="0"/>
              <a:t>هو الفرق بين نقطة التكافوء النظرية ونقطة انتهاء المعايرة </a:t>
            </a:r>
            <a:r>
              <a:rPr lang="en-US" sz="2800" dirty="0"/>
              <a:t> )</a:t>
            </a:r>
            <a:r>
              <a:rPr lang="ar-SA" sz="2800" dirty="0"/>
              <a:t>التسحيح</a:t>
            </a:r>
            <a:r>
              <a:rPr lang="en-US" sz="2800" dirty="0"/>
              <a:t>( </a:t>
            </a:r>
            <a:r>
              <a:rPr lang="ar-SA" sz="2800" dirty="0"/>
              <a:t>ويجب أن تكون اصغر مايمكن</a:t>
            </a:r>
            <a:r>
              <a:rPr lang="en-US" sz="2800" dirty="0"/>
              <a:t> .</a:t>
            </a:r>
          </a:p>
          <a:p>
            <a:pPr marL="0" indent="0" rtl="1">
              <a:buNone/>
            </a:pPr>
            <a:r>
              <a:rPr lang="ar-SA" sz="2800" dirty="0"/>
              <a:t> </a:t>
            </a:r>
            <a:endParaRPr lang="en-US" sz="2800" dirty="0"/>
          </a:p>
          <a:p>
            <a:pPr marL="0" indent="0" algn="r" rtl="1">
              <a:buNone/>
            </a:pPr>
            <a:endParaRPr lang="en-US" sz="2800" dirty="0"/>
          </a:p>
        </p:txBody>
      </p:sp>
    </p:spTree>
    <p:extLst>
      <p:ext uri="{BB962C8B-B14F-4D97-AF65-F5344CB8AC3E}">
        <p14:creationId xmlns:p14="http://schemas.microsoft.com/office/powerpoint/2010/main" val="1086637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a:bodyPr>
          <a:lstStyle/>
          <a:p>
            <a:pPr rtl="1"/>
            <a:r>
              <a:rPr lang="ar-SA" sz="3600" b="1" dirty="0">
                <a:solidFill>
                  <a:srgbClr val="FF0000"/>
                </a:solidFill>
                <a:effectLst>
                  <a:outerShdw blurRad="38100" dist="38100" dir="2700000" algn="tl">
                    <a:srgbClr val="000000">
                      <a:alpha val="43137"/>
                    </a:srgbClr>
                  </a:outerShdw>
                </a:effectLst>
              </a:rPr>
              <a:t>المحلول القياسي  </a:t>
            </a:r>
            <a:r>
              <a:rPr lang="en-US" sz="3600" b="1" dirty="0">
                <a:solidFill>
                  <a:srgbClr val="FF0000"/>
                </a:solidFill>
                <a:effectLst>
                  <a:outerShdw blurRad="38100" dist="38100" dir="2700000" algn="tl">
                    <a:srgbClr val="000000">
                      <a:alpha val="43137"/>
                    </a:srgbClr>
                  </a:outerShdw>
                </a:effectLst>
              </a:rPr>
              <a:t>Standard Solution</a:t>
            </a:r>
            <a:endParaRPr lang="en-US" sz="3600"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124744"/>
            <a:ext cx="8229600" cy="5001419"/>
          </a:xfrm>
        </p:spPr>
        <p:txBody>
          <a:bodyPr>
            <a:normAutofit fontScale="92500" lnSpcReduction="10000"/>
          </a:bodyPr>
          <a:lstStyle/>
          <a:p>
            <a:pPr marL="0" indent="0" algn="r" rtl="1">
              <a:buNone/>
            </a:pPr>
            <a:r>
              <a:rPr lang="ar-SA" sz="2800" dirty="0"/>
              <a:t>وهو المحلول الذي يحتوي الحجم المعين منه على  وزن مضبوط من مادة قياسية أولية  </a:t>
            </a:r>
            <a:r>
              <a:rPr lang="en-US" sz="2800" dirty="0"/>
              <a:t>Primary Standard Substance </a:t>
            </a:r>
            <a:r>
              <a:rPr lang="ar-SA" sz="2800" dirty="0"/>
              <a:t>أي تركيزه ثابت لا يتغير بمرور </a:t>
            </a:r>
            <a:r>
              <a:rPr lang="ar-SA" sz="2800" dirty="0" smtClean="0"/>
              <a:t>الزمن</a:t>
            </a:r>
            <a:r>
              <a:rPr lang="ar-IQ" sz="2800" dirty="0" smtClean="0"/>
              <a:t>.</a:t>
            </a:r>
          </a:p>
          <a:p>
            <a:pPr marL="0" indent="0" algn="r" rtl="1">
              <a:buNone/>
            </a:pPr>
            <a:r>
              <a:rPr lang="ar-SA" sz="2800" b="1" dirty="0">
                <a:solidFill>
                  <a:schemeClr val="tx2">
                    <a:lumMod val="75000"/>
                  </a:schemeClr>
                </a:solidFill>
                <a:effectLst>
                  <a:outerShdw blurRad="38100" dist="38100" dir="2700000" algn="tl">
                    <a:srgbClr val="000000">
                      <a:alpha val="43137"/>
                    </a:srgbClr>
                  </a:outerShdw>
                </a:effectLst>
              </a:rPr>
              <a:t>شروط مادة المقياس </a:t>
            </a:r>
            <a:r>
              <a:rPr lang="ar-SA" sz="2800" b="1" dirty="0" smtClean="0">
                <a:solidFill>
                  <a:schemeClr val="tx2">
                    <a:lumMod val="75000"/>
                  </a:schemeClr>
                </a:solidFill>
                <a:effectLst>
                  <a:outerShdw blurRad="38100" dist="38100" dir="2700000" algn="tl">
                    <a:srgbClr val="000000">
                      <a:alpha val="43137"/>
                    </a:srgbClr>
                  </a:outerShdw>
                </a:effectLst>
              </a:rPr>
              <a:t>الأولي</a:t>
            </a:r>
            <a:r>
              <a:rPr lang="ar-IQ" sz="2800" b="1" dirty="0" smtClean="0">
                <a:solidFill>
                  <a:schemeClr val="tx2">
                    <a:lumMod val="75000"/>
                  </a:schemeClr>
                </a:solidFill>
                <a:effectLst>
                  <a:outerShdw blurRad="38100" dist="38100" dir="2700000" algn="tl">
                    <a:srgbClr val="000000">
                      <a:alpha val="43137"/>
                    </a:srgbClr>
                  </a:outerShdw>
                </a:effectLst>
              </a:rPr>
              <a:t>   :</a:t>
            </a:r>
            <a:r>
              <a:rPr lang="ar-SA" sz="2800" b="1" dirty="0" smtClean="0">
                <a:solidFill>
                  <a:schemeClr val="tx2">
                    <a:lumMod val="75000"/>
                  </a:schemeClr>
                </a:solidFill>
                <a:effectLst>
                  <a:outerShdw blurRad="38100" dist="38100" dir="2700000" algn="tl">
                    <a:srgbClr val="000000">
                      <a:alpha val="43137"/>
                    </a:srgbClr>
                  </a:outerShdw>
                </a:effectLst>
              </a:rPr>
              <a:t> </a:t>
            </a:r>
            <a:r>
              <a:rPr lang="en-US" sz="2800" b="1" dirty="0" smtClean="0">
                <a:solidFill>
                  <a:schemeClr val="tx2">
                    <a:lumMod val="75000"/>
                  </a:schemeClr>
                </a:solidFill>
                <a:effectLst>
                  <a:outerShdw blurRad="38100" dist="38100" dir="2700000" algn="tl">
                    <a:srgbClr val="000000">
                      <a:alpha val="43137"/>
                    </a:srgbClr>
                  </a:outerShdw>
                </a:effectLst>
              </a:rPr>
              <a:t>-</a:t>
            </a:r>
            <a:endParaRPr lang="en-US" sz="2800" dirty="0"/>
          </a:p>
          <a:p>
            <a:pPr marL="0" lvl="0" indent="0" algn="r" rtl="1">
              <a:buNone/>
            </a:pPr>
            <a:r>
              <a:rPr lang="en-US" sz="2800" dirty="0" smtClean="0"/>
              <a:t>1</a:t>
            </a:r>
            <a:r>
              <a:rPr lang="ar-IQ" sz="2800" dirty="0" smtClean="0"/>
              <a:t>. </a:t>
            </a:r>
            <a:r>
              <a:rPr lang="ar-SA" sz="2800" dirty="0" smtClean="0"/>
              <a:t>يجب </a:t>
            </a:r>
            <a:r>
              <a:rPr lang="ar-SA" sz="2800" dirty="0"/>
              <a:t>ان تكون  نقاوتة المقياس الاولي </a:t>
            </a:r>
            <a:r>
              <a:rPr lang="en-US" sz="2800" dirty="0" smtClean="0"/>
              <a:t>100</a:t>
            </a:r>
            <a:r>
              <a:rPr lang="ar-SA" sz="2800" dirty="0" smtClean="0"/>
              <a:t>% </a:t>
            </a:r>
            <a:r>
              <a:rPr lang="ar-SA" sz="2800" dirty="0"/>
              <a:t>كما يجب استخدام المواد الحاوية عل </a:t>
            </a:r>
            <a:r>
              <a:rPr lang="en-US" sz="2800" dirty="0" smtClean="0"/>
              <a:t>0.01</a:t>
            </a:r>
            <a:r>
              <a:rPr lang="ar-SA" sz="2800" dirty="0" smtClean="0"/>
              <a:t> </a:t>
            </a:r>
            <a:r>
              <a:rPr lang="ar-SA" sz="2800" dirty="0"/>
              <a:t>الى </a:t>
            </a:r>
            <a:r>
              <a:rPr lang="en-US" sz="2800" dirty="0" smtClean="0"/>
              <a:t>0.02</a:t>
            </a:r>
            <a:r>
              <a:rPr lang="ar-SA" sz="2800" dirty="0" smtClean="0"/>
              <a:t> </a:t>
            </a:r>
            <a:r>
              <a:rPr lang="ar-SA" sz="2800" dirty="0"/>
              <a:t>من الشوائب شريطة ان تكون نسبة هذه الشوائب معلومة بدقه.</a:t>
            </a:r>
            <a:endParaRPr lang="en-US" sz="2800" dirty="0"/>
          </a:p>
          <a:p>
            <a:pPr marL="0" indent="0" algn="r" rtl="1">
              <a:buNone/>
            </a:pPr>
            <a:r>
              <a:rPr lang="en-US" sz="2800" dirty="0"/>
              <a:t> </a:t>
            </a:r>
            <a:r>
              <a:rPr lang="en-US" sz="2800" dirty="0" smtClean="0"/>
              <a:t>2</a:t>
            </a:r>
            <a:r>
              <a:rPr lang="ar-IQ" sz="2800" dirty="0" smtClean="0"/>
              <a:t>. </a:t>
            </a:r>
            <a:r>
              <a:rPr lang="ar-SA" sz="2800" dirty="0" smtClean="0"/>
              <a:t>استقرارها </a:t>
            </a:r>
            <a:r>
              <a:rPr lang="ar-SA" sz="2800" dirty="0"/>
              <a:t>عالي </a:t>
            </a:r>
            <a:r>
              <a:rPr lang="en-US" sz="2800" dirty="0"/>
              <a:t> )</a:t>
            </a:r>
            <a:r>
              <a:rPr lang="ar-SA" sz="2800" dirty="0"/>
              <a:t>لا تتأثر بالمحيط الخارجي </a:t>
            </a:r>
            <a:r>
              <a:rPr lang="en-US" sz="2800" dirty="0"/>
              <a:t>  ( </a:t>
            </a:r>
            <a:r>
              <a:rPr lang="ar-SA" sz="2800" dirty="0"/>
              <a:t>عند درجة الحرارة الاعتياديه ويجب ان تجفف دائماً قبل وزنها.</a:t>
            </a:r>
            <a:endParaRPr lang="en-US" sz="2800" dirty="0"/>
          </a:p>
          <a:p>
            <a:pPr marL="0" lvl="0" indent="0" algn="r" rtl="1">
              <a:buNone/>
            </a:pPr>
            <a:r>
              <a:rPr lang="en-US" sz="2800" dirty="0" smtClean="0"/>
              <a:t>3</a:t>
            </a:r>
            <a:r>
              <a:rPr lang="ar-IQ" sz="2800" dirty="0" smtClean="0"/>
              <a:t>. </a:t>
            </a:r>
            <a:r>
              <a:rPr lang="ar-SA" sz="2800" dirty="0" smtClean="0"/>
              <a:t> </a:t>
            </a:r>
            <a:r>
              <a:rPr lang="ar-SA" sz="2800" dirty="0"/>
              <a:t>بالرغم من انة ليس بالظروري ان يكون لها وزن صيغه عالي, فانه يجب اخذ كمية كبيرو نسبياً من الوزن لتكون كافية في عملية التسحيح اذ سوف يكون الخطأ النسبي في هذه الحالة اقل من الحال التي يكون فيها الوزن قليلاً</a:t>
            </a:r>
            <a:r>
              <a:rPr lang="ar-SA" sz="2800" dirty="0" smtClean="0"/>
              <a:t>.</a:t>
            </a:r>
            <a:r>
              <a:rPr lang="en-US" sz="2800" dirty="0"/>
              <a:t> </a:t>
            </a:r>
          </a:p>
          <a:p>
            <a:pPr marL="0" indent="0" algn="r" rtl="1">
              <a:buNone/>
            </a:pPr>
            <a:endParaRPr lang="en-US" sz="2800" dirty="0">
              <a:solidFill>
                <a:schemeClr val="tx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3334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084982"/>
          </a:xfrm>
        </p:spPr>
        <p:txBody>
          <a:bodyPr>
            <a:noAutofit/>
          </a:bodyPr>
          <a:lstStyle/>
          <a:p>
            <a:pPr rtl="1"/>
            <a:r>
              <a:rPr lang="ar-SA" sz="3600" b="1" dirty="0">
                <a:solidFill>
                  <a:srgbClr val="FF0000"/>
                </a:solidFill>
                <a:effectLst>
                  <a:outerShdw blurRad="38100" dist="38100" dir="2700000" algn="tl">
                    <a:srgbClr val="000000">
                      <a:alpha val="43137"/>
                    </a:srgbClr>
                  </a:outerShdw>
                </a:effectLst>
              </a:rPr>
              <a:t>التكافؤ والصيغة الكيميائية</a:t>
            </a:r>
            <a:r>
              <a:rPr lang="en-US" sz="3600" b="1" dirty="0">
                <a:solidFill>
                  <a:srgbClr val="FF0000"/>
                </a:solidFill>
                <a:effectLst>
                  <a:outerShdw blurRad="38100" dist="38100" dir="2700000" algn="tl">
                    <a:srgbClr val="000000">
                      <a:alpha val="43137"/>
                    </a:srgbClr>
                  </a:outerShdw>
                </a:effectLst>
              </a:rPr>
              <a:t> </a:t>
            </a:r>
            <a:r>
              <a:rPr lang="en-US" sz="3600" b="1" dirty="0" smtClean="0">
                <a:solidFill>
                  <a:srgbClr val="FF0000"/>
                </a:solidFill>
                <a:effectLst>
                  <a:outerShdw blurRad="38100" dist="38100" dir="2700000" algn="tl">
                    <a:srgbClr val="000000">
                      <a:alpha val="43137"/>
                    </a:srgbClr>
                  </a:outerShdw>
                </a:effectLst>
              </a:rPr>
              <a:t>Valence </a:t>
            </a:r>
            <a:r>
              <a:rPr lang="en-US" sz="3600" b="1" dirty="0">
                <a:solidFill>
                  <a:srgbClr val="FF0000"/>
                </a:solidFill>
                <a:effectLst>
                  <a:outerShdw blurRad="38100" dist="38100" dir="2700000" algn="tl">
                    <a:srgbClr val="000000">
                      <a:alpha val="43137"/>
                    </a:srgbClr>
                  </a:outerShdw>
                </a:effectLst>
              </a:rPr>
              <a:t>and Chemical Formulae </a:t>
            </a:r>
            <a:endParaRPr lang="en-US" sz="3600"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lgn="r" rtl="1">
              <a:buNone/>
            </a:pPr>
            <a:r>
              <a:rPr lang="ar-SA" sz="2800" dirty="0"/>
              <a:t>بمعرفة تكافؤ العنصر أو المجموعة يمكن كتابة الصيغة الكيميائية للمركب المؤلف منها</a:t>
            </a:r>
            <a:r>
              <a:rPr lang="en-US" sz="2800" dirty="0"/>
              <a:t>.</a:t>
            </a:r>
          </a:p>
          <a:p>
            <a:pPr marL="0" indent="0" algn="r" rtl="1">
              <a:buNone/>
            </a:pPr>
            <a:r>
              <a:rPr lang="ar-SA" sz="2800" dirty="0"/>
              <a:t>مثلا يكون الألمنيوم</a:t>
            </a:r>
            <a:r>
              <a:rPr lang="en-US" sz="2800" dirty="0"/>
              <a:t> Al </a:t>
            </a:r>
            <a:r>
              <a:rPr lang="ar-SA" sz="2800" dirty="0"/>
              <a:t>ثلاثي التكافؤ أما الكلور</a:t>
            </a:r>
            <a:r>
              <a:rPr lang="en-US" sz="2800" dirty="0"/>
              <a:t> </a:t>
            </a:r>
            <a:r>
              <a:rPr lang="en-US" sz="2800" dirty="0" err="1"/>
              <a:t>Cl</a:t>
            </a:r>
            <a:r>
              <a:rPr lang="en-US" sz="2800" dirty="0"/>
              <a:t> </a:t>
            </a:r>
            <a:r>
              <a:rPr lang="ar-SA" sz="2800" dirty="0"/>
              <a:t>فهو أحادي التكافؤ</a:t>
            </a:r>
            <a:r>
              <a:rPr lang="en-US" sz="2800" dirty="0"/>
              <a:t> .</a:t>
            </a:r>
          </a:p>
          <a:p>
            <a:pPr marL="0" indent="0" algn="r" rtl="1">
              <a:buNone/>
            </a:pPr>
            <a:r>
              <a:rPr lang="ar-SA" sz="2800" dirty="0" smtClean="0"/>
              <a:t>لذلك فأن</a:t>
            </a:r>
            <a:r>
              <a:rPr lang="en-US" sz="2800" dirty="0" smtClean="0"/>
              <a:t> 1  </a:t>
            </a:r>
            <a:r>
              <a:rPr lang="ar-SA" sz="2800" dirty="0" smtClean="0"/>
              <a:t>مول من الألمنيوم يمكن أن يتحد مع</a:t>
            </a:r>
            <a:r>
              <a:rPr lang="en-US" sz="2800" dirty="0" smtClean="0"/>
              <a:t>  3 </a:t>
            </a:r>
            <a:r>
              <a:rPr lang="ar-SA" sz="2800" dirty="0" smtClean="0"/>
              <a:t>مول  من الكلوريد وستكون الصيغة الكيميائية لكلوريد</a:t>
            </a:r>
            <a:r>
              <a:rPr lang="ar-IQ" sz="2800" dirty="0" smtClean="0"/>
              <a:t> </a:t>
            </a:r>
            <a:r>
              <a:rPr lang="ar-SA" sz="2800" dirty="0" smtClean="0"/>
              <a:t>الألمنيوم هي</a:t>
            </a:r>
            <a:r>
              <a:rPr lang="en-US" sz="2800" dirty="0" smtClean="0"/>
              <a:t> </a:t>
            </a:r>
            <a:r>
              <a:rPr lang="ar-SA" sz="2800" dirty="0" smtClean="0"/>
              <a:t> </a:t>
            </a:r>
            <a:r>
              <a:rPr lang="en-US" sz="2800" dirty="0" smtClean="0"/>
              <a:t>AlCl</a:t>
            </a:r>
            <a:r>
              <a:rPr lang="en-US" sz="2800" baseline="-25000" dirty="0" smtClean="0"/>
              <a:t>3</a:t>
            </a:r>
          </a:p>
          <a:p>
            <a:pPr marL="0" indent="0" algn="r" rtl="1">
              <a:buNone/>
            </a:pPr>
            <a:endParaRPr lang="en-US" sz="2800" dirty="0"/>
          </a:p>
        </p:txBody>
      </p:sp>
    </p:spTree>
    <p:extLst>
      <p:ext uri="{BB962C8B-B14F-4D97-AF65-F5344CB8AC3E}">
        <p14:creationId xmlns:p14="http://schemas.microsoft.com/office/powerpoint/2010/main" val="135626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sz="3600" b="1" dirty="0">
                <a:solidFill>
                  <a:srgbClr val="FF0000"/>
                </a:solidFill>
                <a:effectLst>
                  <a:outerShdw blurRad="38100" dist="38100" dir="2700000" algn="tl">
                    <a:srgbClr val="000000">
                      <a:alpha val="43137"/>
                    </a:srgbClr>
                  </a:outerShdw>
                </a:effectLst>
              </a:rPr>
              <a:t>طرق التعبير عن كمية المذاب</a:t>
            </a:r>
            <a:endParaRPr lang="en-US" sz="3600"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3528" y="1196752"/>
            <a:ext cx="8363272" cy="4929411"/>
          </a:xfrm>
        </p:spPr>
        <p:txBody>
          <a:bodyPr>
            <a:normAutofit lnSpcReduction="10000"/>
          </a:bodyPr>
          <a:lstStyle/>
          <a:p>
            <a:pPr marL="0" indent="0" algn="r" rtl="1">
              <a:buNone/>
            </a:pPr>
            <a:r>
              <a:rPr lang="en-US" sz="2800" b="1" dirty="0">
                <a:solidFill>
                  <a:schemeClr val="tx2">
                    <a:lumMod val="75000"/>
                  </a:schemeClr>
                </a:solidFill>
              </a:rPr>
              <a:t>.1 </a:t>
            </a:r>
            <a:r>
              <a:rPr lang="ar-SA" sz="2800" b="1" dirty="0">
                <a:solidFill>
                  <a:schemeClr val="tx2">
                    <a:lumMod val="75000"/>
                  </a:schemeClr>
                </a:solidFill>
              </a:rPr>
              <a:t>الوزن الذري </a:t>
            </a:r>
            <a:r>
              <a:rPr lang="ar-SA" sz="2800" b="1" dirty="0" smtClean="0">
                <a:solidFill>
                  <a:schemeClr val="tx2">
                    <a:lumMod val="75000"/>
                  </a:schemeClr>
                </a:solidFill>
              </a:rPr>
              <a:t>الغرامي</a:t>
            </a:r>
            <a:r>
              <a:rPr lang="ar-IQ" sz="2800" b="1" dirty="0" smtClean="0">
                <a:solidFill>
                  <a:schemeClr val="tx2">
                    <a:lumMod val="75000"/>
                  </a:schemeClr>
                </a:solidFill>
              </a:rPr>
              <a:t>  </a:t>
            </a:r>
            <a:r>
              <a:rPr lang="en-US" sz="2800" b="1" dirty="0" smtClean="0">
                <a:solidFill>
                  <a:schemeClr val="tx2">
                    <a:lumMod val="75000"/>
                  </a:schemeClr>
                </a:solidFill>
              </a:rPr>
              <a:t>) </a:t>
            </a:r>
            <a:r>
              <a:rPr lang="en-US" sz="2800" b="1" dirty="0">
                <a:solidFill>
                  <a:schemeClr val="tx2">
                    <a:lumMod val="75000"/>
                  </a:schemeClr>
                </a:solidFill>
              </a:rPr>
              <a:t>Gram Atomic </a:t>
            </a:r>
            <a:r>
              <a:rPr lang="en-US" sz="2800" b="1" dirty="0" smtClean="0">
                <a:solidFill>
                  <a:schemeClr val="tx2">
                    <a:lumMod val="75000"/>
                  </a:schemeClr>
                </a:solidFill>
              </a:rPr>
              <a:t>Weigh</a:t>
            </a:r>
            <a:r>
              <a:rPr lang="ar-IQ" sz="2800" b="1" dirty="0" smtClean="0">
                <a:solidFill>
                  <a:schemeClr val="tx2">
                    <a:lumMod val="75000"/>
                  </a:schemeClr>
                </a:solidFill>
              </a:rPr>
              <a:t>  </a:t>
            </a:r>
            <a:r>
              <a:rPr lang="en-US" sz="2800" b="1" dirty="0" err="1" smtClean="0">
                <a:solidFill>
                  <a:schemeClr val="tx2">
                    <a:lumMod val="75000"/>
                  </a:schemeClr>
                </a:solidFill>
              </a:rPr>
              <a:t>At.Wt</a:t>
            </a:r>
            <a:r>
              <a:rPr lang="ar-IQ" sz="2800" b="1" dirty="0" smtClean="0">
                <a:solidFill>
                  <a:schemeClr val="tx2">
                    <a:lumMod val="75000"/>
                  </a:schemeClr>
                </a:solidFill>
              </a:rPr>
              <a:t> )</a:t>
            </a:r>
          </a:p>
          <a:p>
            <a:pPr marL="0" indent="0" algn="r" rtl="1">
              <a:buNone/>
            </a:pPr>
            <a:r>
              <a:rPr lang="ar-SA" sz="2800" dirty="0"/>
              <a:t>وهو الوزن الذري للعنصر مقدرا</a:t>
            </a:r>
            <a:r>
              <a:rPr lang="en-US" sz="2800" dirty="0"/>
              <a:t>" </a:t>
            </a:r>
            <a:r>
              <a:rPr lang="ar-SA" sz="2800" dirty="0"/>
              <a:t>بالغراماات والذي يحتوي على عدد معين من الذرات المسمى  بعدد (أفوكادرو) الذي </a:t>
            </a:r>
            <a:r>
              <a:rPr lang="ar-SA" sz="2800" dirty="0" smtClean="0"/>
              <a:t>يساوي( </a:t>
            </a:r>
            <a:r>
              <a:rPr lang="en-US" sz="2800" dirty="0"/>
              <a:t>10</a:t>
            </a:r>
            <a:r>
              <a:rPr lang="en-US" sz="2800" baseline="30000" dirty="0"/>
              <a:t>23</a:t>
            </a:r>
            <a:r>
              <a:rPr lang="en-US" sz="2800" dirty="0"/>
              <a:t> x 6.02</a:t>
            </a:r>
            <a:r>
              <a:rPr lang="ar-SA" sz="2800" dirty="0"/>
              <a:t>)  مثلا</a:t>
            </a:r>
            <a:r>
              <a:rPr lang="en-US" sz="2800" dirty="0"/>
              <a:t> ) C=12 , H=1 ,O=16 </a:t>
            </a:r>
            <a:r>
              <a:rPr lang="ar-SA" sz="2800" dirty="0"/>
              <a:t>ولبقية العناصر راجع الجدول الدوري</a:t>
            </a:r>
            <a:r>
              <a:rPr lang="en-US" sz="2800" dirty="0"/>
              <a:t>(</a:t>
            </a:r>
            <a:r>
              <a:rPr lang="ar-SA" sz="2800" dirty="0" smtClean="0"/>
              <a:t>.</a:t>
            </a:r>
            <a:r>
              <a:rPr lang="ar-SA" sz="2800" dirty="0"/>
              <a:t> </a:t>
            </a:r>
            <a:endParaRPr lang="en-US" sz="2800" dirty="0"/>
          </a:p>
          <a:p>
            <a:pPr marL="0" indent="0" algn="r" rtl="1">
              <a:buNone/>
            </a:pPr>
            <a:r>
              <a:rPr lang="en-US" sz="2800" b="1" dirty="0" smtClean="0">
                <a:solidFill>
                  <a:schemeClr val="tx2">
                    <a:lumMod val="75000"/>
                  </a:schemeClr>
                </a:solidFill>
              </a:rPr>
              <a:t>2</a:t>
            </a:r>
            <a:r>
              <a:rPr lang="ar-IQ" sz="2800" b="1" dirty="0" smtClean="0">
                <a:solidFill>
                  <a:schemeClr val="tx2">
                    <a:lumMod val="75000"/>
                  </a:schemeClr>
                </a:solidFill>
              </a:rPr>
              <a:t>. </a:t>
            </a:r>
            <a:r>
              <a:rPr lang="ar-SA" sz="2800" b="1" dirty="0" smtClean="0">
                <a:solidFill>
                  <a:schemeClr val="tx2">
                    <a:lumMod val="75000"/>
                  </a:schemeClr>
                </a:solidFill>
              </a:rPr>
              <a:t>الوزن الجزيئي الغرامي (</a:t>
            </a:r>
            <a:r>
              <a:rPr lang="en-US" sz="2800" b="1" dirty="0" smtClean="0">
                <a:solidFill>
                  <a:schemeClr val="tx2">
                    <a:lumMod val="75000"/>
                  </a:schemeClr>
                </a:solidFill>
              </a:rPr>
              <a:t> </a:t>
            </a:r>
            <a:r>
              <a:rPr lang="en-US" sz="2800" b="1" dirty="0">
                <a:solidFill>
                  <a:schemeClr val="tx2">
                    <a:lumMod val="75000"/>
                  </a:schemeClr>
                </a:solidFill>
              </a:rPr>
              <a:t>( Gram Molecular Weight</a:t>
            </a:r>
          </a:p>
          <a:p>
            <a:pPr marL="0" indent="0" algn="r" rtl="1">
              <a:buNone/>
            </a:pPr>
            <a:r>
              <a:rPr lang="ar-SA" sz="2800" dirty="0"/>
              <a:t>وهو وزن الصيغة الجزيئية للمركب أو الوزن الجزيئي للعنصر مقادراً بالغرامات </a:t>
            </a:r>
            <a:r>
              <a:rPr lang="en-US" sz="2800" dirty="0"/>
              <a:t> )</a:t>
            </a:r>
            <a:r>
              <a:rPr lang="ar-SA" sz="2800" dirty="0"/>
              <a:t>أي وزن عدد أفوكاادرو</a:t>
            </a:r>
            <a:r>
              <a:rPr lang="en-US" sz="2800" dirty="0"/>
              <a:t>( </a:t>
            </a:r>
            <a:r>
              <a:rPr lang="ar-SA" sz="2800" dirty="0"/>
              <a:t> ويحسب وزن الصيغة الجزيئية للمركب على أساس مجموع الأوزان الذرية للعناصر الداخلة في تكوين المركب مقدرة بالغرامات</a:t>
            </a:r>
            <a:r>
              <a:rPr lang="en-US" sz="2800" dirty="0"/>
              <a:t> .</a:t>
            </a:r>
          </a:p>
          <a:p>
            <a:pPr marL="0" indent="0" algn="r" rtl="1">
              <a:buNone/>
            </a:pPr>
            <a:r>
              <a:rPr lang="ar-SA" sz="2800" b="1" i="1" dirty="0"/>
              <a:t>الوزن الجزيئي للمركب = مجموع الاوزان الذرية</a:t>
            </a:r>
            <a:endParaRPr lang="en-US" sz="2800" dirty="0"/>
          </a:p>
          <a:p>
            <a:pPr marL="0" indent="0" rtl="1">
              <a:buNone/>
            </a:pPr>
            <a:r>
              <a:rPr lang="ar-SA" sz="2800" b="1" i="1" dirty="0"/>
              <a:t> </a:t>
            </a:r>
            <a:endParaRPr lang="en-US" sz="2800" dirty="0"/>
          </a:p>
          <a:p>
            <a:pPr marL="0" indent="0" algn="r" rtl="1">
              <a:buNone/>
            </a:pPr>
            <a:endParaRPr lang="en-US" sz="2800" b="1" dirty="0">
              <a:solidFill>
                <a:schemeClr val="tx2">
                  <a:lumMod val="75000"/>
                </a:schemeClr>
              </a:solidFill>
            </a:endParaRPr>
          </a:p>
        </p:txBody>
      </p:sp>
    </p:spTree>
    <p:extLst>
      <p:ext uri="{BB962C8B-B14F-4D97-AF65-F5344CB8AC3E}">
        <p14:creationId xmlns:p14="http://schemas.microsoft.com/office/powerpoint/2010/main" val="2621372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rtl="1">
              <a:buNone/>
            </a:pPr>
            <a:r>
              <a:rPr lang="ar-SA" b="1" dirty="0"/>
              <a:t>مثال :ـ  جد الوزن الجزيئي للماء </a:t>
            </a:r>
            <a:r>
              <a:rPr lang="en-US" b="1" dirty="0"/>
              <a:t>H</a:t>
            </a:r>
            <a:r>
              <a:rPr lang="en-US" b="1" baseline="-25000" dirty="0"/>
              <a:t>2</a:t>
            </a:r>
            <a:r>
              <a:rPr lang="en-US" b="1" dirty="0"/>
              <a:t>O </a:t>
            </a:r>
            <a:r>
              <a:rPr lang="ar-SA" b="1" dirty="0"/>
              <a:t>إذا علمت إن الوزن الذري( </a:t>
            </a:r>
            <a:r>
              <a:rPr lang="en-US" b="1" dirty="0"/>
              <a:t>H</a:t>
            </a:r>
            <a:r>
              <a:rPr lang="ar-IQ" b="1" dirty="0"/>
              <a:t>= </a:t>
            </a:r>
            <a:r>
              <a:rPr lang="en-US" b="1" dirty="0" smtClean="0"/>
              <a:t>1</a:t>
            </a:r>
            <a:r>
              <a:rPr lang="ar-IQ" b="1" dirty="0" smtClean="0"/>
              <a:t>, </a:t>
            </a:r>
            <a:r>
              <a:rPr lang="en-US" b="1" dirty="0"/>
              <a:t>O</a:t>
            </a:r>
            <a:r>
              <a:rPr lang="ar-IQ" b="1" dirty="0"/>
              <a:t>= </a:t>
            </a:r>
            <a:r>
              <a:rPr lang="en-US" b="1" dirty="0" smtClean="0"/>
              <a:t>16</a:t>
            </a:r>
            <a:r>
              <a:rPr lang="ar-IQ" b="1" dirty="0" smtClean="0"/>
              <a:t>)</a:t>
            </a:r>
            <a:endParaRPr lang="en-US" dirty="0"/>
          </a:p>
          <a:p>
            <a:pPr marL="0" indent="0" algn="r" rtl="1">
              <a:buNone/>
            </a:pPr>
            <a:r>
              <a:rPr lang="ar-SA" dirty="0"/>
              <a:t>الوزن الجزيئي</a:t>
            </a:r>
            <a:r>
              <a:rPr lang="en-US" dirty="0"/>
              <a:t> H</a:t>
            </a:r>
            <a:r>
              <a:rPr lang="en-US" baseline="-25000" dirty="0"/>
              <a:t>2</a:t>
            </a:r>
            <a:r>
              <a:rPr lang="en-US" dirty="0"/>
              <a:t>O  </a:t>
            </a:r>
            <a:r>
              <a:rPr lang="ar-SA" dirty="0"/>
              <a:t>= الوزن الذري لـ </a:t>
            </a:r>
            <a:r>
              <a:rPr lang="en-US" dirty="0"/>
              <a:t>O x</a:t>
            </a:r>
            <a:r>
              <a:rPr lang="ar-SA" dirty="0"/>
              <a:t>عدد ذراتة </a:t>
            </a:r>
            <a:r>
              <a:rPr lang="en-US" dirty="0"/>
              <a:t> +</a:t>
            </a:r>
            <a:r>
              <a:rPr lang="ar-SA" dirty="0"/>
              <a:t>الوزن الذري</a:t>
            </a:r>
            <a:r>
              <a:rPr lang="en-US" dirty="0"/>
              <a:t> × H </a:t>
            </a:r>
            <a:r>
              <a:rPr lang="ar-SA" dirty="0"/>
              <a:t>عدد </a:t>
            </a:r>
            <a:r>
              <a:rPr lang="ar-SA" dirty="0" smtClean="0"/>
              <a:t>ذرات</a:t>
            </a:r>
            <a:endParaRPr lang="en-US" dirty="0"/>
          </a:p>
          <a:p>
            <a:pPr marL="0" indent="0" algn="r" rtl="1">
              <a:buNone/>
            </a:pPr>
            <a:r>
              <a:rPr lang="en-US" dirty="0"/>
              <a:t>=</a:t>
            </a:r>
            <a:r>
              <a:rPr lang="ar-IQ" dirty="0"/>
              <a:t>  </a:t>
            </a:r>
            <a:r>
              <a:rPr lang="en-US" dirty="0"/>
              <a:t>1x1+1x16</a:t>
            </a:r>
          </a:p>
          <a:p>
            <a:pPr marL="0" indent="0" algn="r" rtl="1">
              <a:buNone/>
            </a:pPr>
            <a:r>
              <a:rPr lang="en-US" dirty="0"/>
              <a:t>=</a:t>
            </a:r>
            <a:r>
              <a:rPr lang="ar-IQ" dirty="0"/>
              <a:t> </a:t>
            </a:r>
            <a:r>
              <a:rPr lang="en-US" dirty="0" smtClean="0"/>
              <a:t>18</a:t>
            </a:r>
            <a:endParaRPr lang="en-US" dirty="0"/>
          </a:p>
          <a:p>
            <a:pPr marL="0" indent="0" algn="r" rtl="1">
              <a:buNone/>
            </a:pPr>
            <a:endParaRPr lang="en-US" dirty="0"/>
          </a:p>
        </p:txBody>
      </p:sp>
    </p:spTree>
    <p:extLst>
      <p:ext uri="{BB962C8B-B14F-4D97-AF65-F5344CB8AC3E}">
        <p14:creationId xmlns:p14="http://schemas.microsoft.com/office/powerpoint/2010/main" val="108449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rtl="1"/>
            <a:r>
              <a:rPr lang="ar-IQ" sz="3600" b="1" dirty="0">
                <a:solidFill>
                  <a:srgbClr val="FF0000"/>
                </a:solidFill>
                <a:effectLst>
                  <a:outerShdw blurRad="38100" dist="38100" dir="2700000" algn="tl">
                    <a:srgbClr val="000000">
                      <a:alpha val="43137"/>
                    </a:srgbClr>
                  </a:outerShdw>
                </a:effectLst>
              </a:rPr>
              <a:t>طرق حساب عدد المولات (</a:t>
            </a:r>
            <a:r>
              <a:rPr lang="en-US" sz="3600" b="1" dirty="0">
                <a:solidFill>
                  <a:srgbClr val="FF0000"/>
                </a:solidFill>
                <a:effectLst>
                  <a:outerShdw blurRad="38100" dist="38100" dir="2700000" algn="tl">
                    <a:srgbClr val="000000">
                      <a:alpha val="43137"/>
                    </a:srgbClr>
                  </a:outerShdw>
                </a:effectLst>
              </a:rPr>
              <a:t>n</a:t>
            </a:r>
            <a:r>
              <a:rPr lang="ar-IQ" sz="3600" b="1" dirty="0">
                <a:solidFill>
                  <a:srgbClr val="FF0000"/>
                </a:solidFill>
                <a:effectLst>
                  <a:outerShdw blurRad="38100" dist="38100" dir="2700000" algn="tl">
                    <a:srgbClr val="000000">
                      <a:alpha val="43137"/>
                    </a:srgbClr>
                  </a:outerShdw>
                </a:effectLst>
              </a:rPr>
              <a:t>)</a:t>
            </a:r>
            <a:endParaRPr lang="en-US" sz="3600"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124744"/>
            <a:ext cx="8363272" cy="5328592"/>
          </a:xfrm>
        </p:spPr>
        <p:txBody>
          <a:bodyPr>
            <a:normAutofit/>
          </a:bodyPr>
          <a:lstStyle/>
          <a:p>
            <a:pPr marL="514350" lvl="0" indent="-514350" algn="r" rtl="1">
              <a:buFont typeface="+mj-lt"/>
              <a:buAutoNum type="alphaLcParenR"/>
            </a:pPr>
            <a:r>
              <a:rPr lang="ar-SA" sz="2800" b="1" dirty="0">
                <a:solidFill>
                  <a:schemeClr val="tx2">
                    <a:lumMod val="75000"/>
                  </a:schemeClr>
                </a:solidFill>
              </a:rPr>
              <a:t>بالنسبة للعناصر أحادية الذرة مثل</a:t>
            </a:r>
            <a:r>
              <a:rPr lang="en-US" sz="2800" b="1" dirty="0">
                <a:solidFill>
                  <a:schemeClr val="tx2">
                    <a:lumMod val="75000"/>
                  </a:schemeClr>
                </a:solidFill>
              </a:rPr>
              <a:t> ) Na, K  </a:t>
            </a:r>
            <a:r>
              <a:rPr lang="ar-SA" sz="2800" b="1" dirty="0">
                <a:solidFill>
                  <a:schemeClr val="tx2">
                    <a:lumMod val="75000"/>
                  </a:schemeClr>
                </a:solidFill>
              </a:rPr>
              <a:t>فأن عدد المولات (</a:t>
            </a:r>
            <a:r>
              <a:rPr lang="en-US" sz="2800" b="1" dirty="0">
                <a:solidFill>
                  <a:schemeClr val="tx2">
                    <a:lumMod val="75000"/>
                  </a:schemeClr>
                </a:solidFill>
              </a:rPr>
              <a:t>n</a:t>
            </a:r>
            <a:r>
              <a:rPr lang="ar-IQ" sz="2800" b="1" dirty="0">
                <a:solidFill>
                  <a:schemeClr val="tx2">
                    <a:lumMod val="75000"/>
                  </a:schemeClr>
                </a:solidFill>
              </a:rPr>
              <a:t>)</a:t>
            </a:r>
            <a:r>
              <a:rPr lang="en-US" sz="2800" b="1" dirty="0">
                <a:solidFill>
                  <a:schemeClr val="tx2">
                    <a:lumMod val="75000"/>
                  </a:schemeClr>
                </a:solidFill>
              </a:rPr>
              <a:t>  </a:t>
            </a:r>
            <a:r>
              <a:rPr lang="ar-SA" sz="2800" b="1" dirty="0">
                <a:solidFill>
                  <a:schemeClr val="tx2">
                    <a:lumMod val="75000"/>
                  </a:schemeClr>
                </a:solidFill>
              </a:rPr>
              <a:t>يحسب كما يلي </a:t>
            </a:r>
            <a:r>
              <a:rPr lang="en-US" sz="2800" b="1" dirty="0" smtClean="0">
                <a:solidFill>
                  <a:schemeClr val="tx2">
                    <a:lumMod val="75000"/>
                  </a:schemeClr>
                </a:solidFill>
              </a:rPr>
              <a:t>:</a:t>
            </a:r>
          </a:p>
          <a:p>
            <a:pPr marL="0" lvl="0" indent="0" algn="r" rtl="1">
              <a:buNone/>
            </a:pPr>
            <a:endParaRPr lang="en-US" sz="2800" dirty="0">
              <a:solidFill>
                <a:schemeClr val="tx2">
                  <a:lumMod val="75000"/>
                </a:schemeClr>
              </a:solidFill>
            </a:endParaRPr>
          </a:p>
          <a:p>
            <a:pPr marL="0" indent="0" algn="r" rtl="1">
              <a:buNone/>
            </a:pPr>
            <a:r>
              <a:rPr lang="en-US" sz="2800" b="1" dirty="0">
                <a:solidFill>
                  <a:schemeClr val="tx2">
                    <a:lumMod val="75000"/>
                  </a:schemeClr>
                </a:solidFill>
              </a:rPr>
              <a:t> </a:t>
            </a:r>
            <a:endParaRPr lang="en-US" sz="2800" dirty="0">
              <a:solidFill>
                <a:schemeClr val="tx2">
                  <a:lumMod val="75000"/>
                </a:schemeClr>
              </a:solidFill>
            </a:endParaRPr>
          </a:p>
          <a:p>
            <a:pPr marL="0" indent="0" algn="r" rtl="1">
              <a:buNone/>
            </a:pPr>
            <a:endParaRPr lang="en-US" sz="2800" dirty="0">
              <a:solidFill>
                <a:schemeClr val="tx2">
                  <a:lumMod val="75000"/>
                </a:schemeClr>
              </a:solidFill>
            </a:endParaRPr>
          </a:p>
          <a:p>
            <a:pPr marL="0" indent="0" algn="r" rtl="1">
              <a:buNone/>
            </a:pPr>
            <a:r>
              <a:rPr lang="en-US" sz="2800" dirty="0" smtClean="0">
                <a:solidFill>
                  <a:schemeClr val="tx2">
                    <a:lumMod val="75000"/>
                  </a:schemeClr>
                </a:solidFill>
              </a:rPr>
              <a:t>b</a:t>
            </a:r>
            <a:r>
              <a:rPr lang="ar-IQ" sz="2800" b="1" dirty="0">
                <a:solidFill>
                  <a:schemeClr val="tx2">
                    <a:lumMod val="75000"/>
                  </a:schemeClr>
                </a:solidFill>
              </a:rPr>
              <a:t>) </a:t>
            </a:r>
            <a:r>
              <a:rPr lang="ar-SA" sz="2800" b="1" dirty="0">
                <a:solidFill>
                  <a:schemeClr val="tx2">
                    <a:lumMod val="75000"/>
                  </a:schemeClr>
                </a:solidFill>
              </a:rPr>
              <a:t>بالنسبة للعناصر ثنائية الذرة مثل</a:t>
            </a:r>
            <a:r>
              <a:rPr lang="en-US" sz="2800" b="1" dirty="0">
                <a:solidFill>
                  <a:schemeClr val="tx2">
                    <a:lumMod val="75000"/>
                  </a:schemeClr>
                </a:solidFill>
              </a:rPr>
              <a:t> F</a:t>
            </a:r>
            <a:r>
              <a:rPr lang="en-US" sz="2800" b="1" baseline="-25000" dirty="0">
                <a:solidFill>
                  <a:schemeClr val="tx2">
                    <a:lumMod val="75000"/>
                  </a:schemeClr>
                </a:solidFill>
              </a:rPr>
              <a:t>2</a:t>
            </a:r>
            <a:r>
              <a:rPr lang="en-US" sz="2800" b="1" dirty="0">
                <a:solidFill>
                  <a:schemeClr val="tx2">
                    <a:lumMod val="75000"/>
                  </a:schemeClr>
                </a:solidFill>
              </a:rPr>
              <a:t> </a:t>
            </a:r>
            <a:r>
              <a:rPr lang="ar-SA" sz="2800" b="1" dirty="0">
                <a:solidFill>
                  <a:schemeClr val="tx2">
                    <a:lumMod val="75000"/>
                  </a:schemeClr>
                </a:solidFill>
              </a:rPr>
              <a:t>،</a:t>
            </a:r>
            <a:r>
              <a:rPr lang="en-US" sz="2800" b="1" dirty="0">
                <a:solidFill>
                  <a:schemeClr val="tx2">
                    <a:lumMod val="75000"/>
                  </a:schemeClr>
                </a:solidFill>
              </a:rPr>
              <a:t> O</a:t>
            </a:r>
            <a:r>
              <a:rPr lang="en-US" sz="2800" b="1" baseline="-25000" dirty="0">
                <a:solidFill>
                  <a:schemeClr val="tx2">
                    <a:lumMod val="75000"/>
                  </a:schemeClr>
                </a:solidFill>
              </a:rPr>
              <a:t>2</a:t>
            </a:r>
            <a:r>
              <a:rPr lang="en-US" sz="2800" b="1" dirty="0">
                <a:solidFill>
                  <a:schemeClr val="tx2">
                    <a:lumMod val="75000"/>
                  </a:schemeClr>
                </a:solidFill>
              </a:rPr>
              <a:t> </a:t>
            </a:r>
            <a:r>
              <a:rPr lang="ar-SA" sz="2800" b="1" dirty="0">
                <a:solidFill>
                  <a:schemeClr val="tx2">
                    <a:lumMod val="75000"/>
                  </a:schemeClr>
                </a:solidFill>
              </a:rPr>
              <a:t>،</a:t>
            </a:r>
            <a:r>
              <a:rPr lang="en-US" sz="2800" b="1" dirty="0">
                <a:solidFill>
                  <a:schemeClr val="tx2">
                    <a:lumMod val="75000"/>
                  </a:schemeClr>
                </a:solidFill>
              </a:rPr>
              <a:t> N</a:t>
            </a:r>
            <a:r>
              <a:rPr lang="en-US" sz="2800" b="1" baseline="-25000" dirty="0">
                <a:solidFill>
                  <a:schemeClr val="tx2">
                    <a:lumMod val="75000"/>
                  </a:schemeClr>
                </a:solidFill>
              </a:rPr>
              <a:t>2</a:t>
            </a:r>
            <a:r>
              <a:rPr lang="en-US" sz="2800" b="1" dirty="0">
                <a:solidFill>
                  <a:schemeClr val="tx2">
                    <a:lumMod val="75000"/>
                  </a:schemeClr>
                </a:solidFill>
              </a:rPr>
              <a:t> </a:t>
            </a:r>
            <a:r>
              <a:rPr lang="ar-SA" sz="2800" b="1" dirty="0">
                <a:solidFill>
                  <a:schemeClr val="tx2">
                    <a:lumMod val="75000"/>
                  </a:schemeClr>
                </a:solidFill>
              </a:rPr>
              <a:t>،</a:t>
            </a:r>
            <a:r>
              <a:rPr lang="en-US" sz="2800" b="1" dirty="0">
                <a:solidFill>
                  <a:schemeClr val="tx2">
                    <a:lumMod val="75000"/>
                  </a:schemeClr>
                </a:solidFill>
              </a:rPr>
              <a:t> Cl</a:t>
            </a:r>
            <a:r>
              <a:rPr lang="en-US" sz="2800" b="1" baseline="-25000" dirty="0">
                <a:solidFill>
                  <a:schemeClr val="tx2">
                    <a:lumMod val="75000"/>
                  </a:schemeClr>
                </a:solidFill>
              </a:rPr>
              <a:t>2</a:t>
            </a:r>
            <a:r>
              <a:rPr lang="en-US" sz="2800" b="1" dirty="0">
                <a:solidFill>
                  <a:schemeClr val="tx2">
                    <a:lumMod val="75000"/>
                  </a:schemeClr>
                </a:solidFill>
              </a:rPr>
              <a:t> </a:t>
            </a:r>
            <a:r>
              <a:rPr lang="ar-SA" sz="2800" b="1" dirty="0">
                <a:solidFill>
                  <a:schemeClr val="tx2">
                    <a:lumMod val="75000"/>
                  </a:schemeClr>
                </a:solidFill>
              </a:rPr>
              <a:t>والمركبات فأن عدد المولت (</a:t>
            </a:r>
            <a:r>
              <a:rPr lang="en-US" sz="2800" b="1" dirty="0">
                <a:solidFill>
                  <a:schemeClr val="tx2">
                    <a:lumMod val="75000"/>
                  </a:schemeClr>
                </a:solidFill>
              </a:rPr>
              <a:t>n</a:t>
            </a:r>
            <a:r>
              <a:rPr lang="ar-SA" sz="2800" b="1" dirty="0">
                <a:solidFill>
                  <a:schemeClr val="tx2">
                    <a:lumMod val="75000"/>
                  </a:schemeClr>
                </a:solidFill>
              </a:rPr>
              <a:t>) يحسب كما يلي</a:t>
            </a:r>
            <a:r>
              <a:rPr lang="en-US" sz="2800" b="1" dirty="0" smtClean="0">
                <a:solidFill>
                  <a:schemeClr val="tx2">
                    <a:lumMod val="75000"/>
                  </a:schemeClr>
                </a:solidFill>
              </a:rPr>
              <a:t>:</a:t>
            </a:r>
            <a:endParaRPr lang="ar-IQ" sz="2800" b="1" dirty="0" smtClean="0">
              <a:solidFill>
                <a:schemeClr val="tx2">
                  <a:lumMod val="75000"/>
                </a:schemeClr>
              </a:solidFill>
            </a:endParaRPr>
          </a:p>
          <a:p>
            <a:pPr marL="0" indent="0" algn="r" rtl="1">
              <a:buNone/>
            </a:pPr>
            <a:endParaRPr lang="en-US" sz="2800" b="1" dirty="0">
              <a:solidFill>
                <a:schemeClr val="tx2">
                  <a:lumMod val="75000"/>
                </a:schemeClr>
              </a:solidFill>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691680" y="4725144"/>
            <a:ext cx="4752528" cy="1728192"/>
          </a:xfrm>
          <a:prstGeom prst="rect">
            <a:avLst/>
          </a:prstGeom>
          <a:noFill/>
          <a:ln>
            <a:noFill/>
          </a:ln>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988840"/>
            <a:ext cx="4608512" cy="1512168"/>
          </a:xfrm>
          <a:prstGeom prst="rect">
            <a:avLst/>
          </a:prstGeom>
          <a:noFill/>
          <a:ln>
            <a:noFill/>
          </a:ln>
        </p:spPr>
      </p:pic>
    </p:spTree>
    <p:extLst>
      <p:ext uri="{BB962C8B-B14F-4D97-AF65-F5344CB8AC3E}">
        <p14:creationId xmlns:p14="http://schemas.microsoft.com/office/powerpoint/2010/main" val="2701793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192688"/>
          </a:xfrm>
        </p:spPr>
        <p:txBody>
          <a:bodyPr>
            <a:normAutofit/>
          </a:bodyPr>
          <a:lstStyle/>
          <a:p>
            <a:pPr marL="0" indent="0" algn="r" rtl="1">
              <a:buNone/>
            </a:pPr>
            <a:r>
              <a:rPr lang="ar-SA" sz="2800" b="1" dirty="0"/>
              <a:t>مثال</a:t>
            </a:r>
            <a:r>
              <a:rPr lang="en-US" sz="2800" b="1" dirty="0"/>
              <a:t>// </a:t>
            </a:r>
            <a:r>
              <a:rPr lang="ar-SA" sz="2800" b="1" dirty="0"/>
              <a:t>ما وزن مول واحد من الكلوكوز وزنه الجزيئي</a:t>
            </a:r>
            <a:r>
              <a:rPr lang="en-US" sz="2800" b="1" dirty="0"/>
              <a:t> </a:t>
            </a:r>
            <a:r>
              <a:rPr lang="en-US" sz="2800" b="1" dirty="0" smtClean="0"/>
              <a:t>180 </a:t>
            </a:r>
            <a:r>
              <a:rPr lang="ar-SA" sz="2800" b="1" dirty="0"/>
              <a:t>غم</a:t>
            </a:r>
            <a:r>
              <a:rPr lang="en-US" sz="2800" b="1" dirty="0"/>
              <a:t>/</a:t>
            </a:r>
            <a:r>
              <a:rPr lang="ar-SA" sz="2800" b="1" dirty="0"/>
              <a:t>مول ؟</a:t>
            </a:r>
            <a:endParaRPr lang="en-US" sz="2800" dirty="0"/>
          </a:p>
          <a:p>
            <a:pPr marL="0" indent="0" algn="r" rtl="1">
              <a:buNone/>
            </a:pPr>
            <a:endParaRPr lang="ar-IQ" sz="2800" dirty="0" smtClean="0"/>
          </a:p>
          <a:p>
            <a:pPr marL="0" indent="0" algn="r" rtl="1">
              <a:buNone/>
            </a:pPr>
            <a:endParaRPr lang="ar-IQ" sz="2800" dirty="0"/>
          </a:p>
          <a:p>
            <a:pPr marL="0" indent="0" algn="r" rtl="1">
              <a:buNone/>
            </a:pPr>
            <a:endParaRPr lang="ar-IQ" sz="2800" dirty="0" smtClean="0"/>
          </a:p>
          <a:p>
            <a:pPr marL="0" indent="0" algn="r" rtl="1">
              <a:buNone/>
            </a:pPr>
            <a:endParaRPr lang="ar-IQ" sz="2800" dirty="0"/>
          </a:p>
          <a:p>
            <a:pPr marL="0" indent="0" algn="r" rtl="1">
              <a:buNone/>
            </a:pPr>
            <a:r>
              <a:rPr lang="ar-SA" sz="2800" b="1" dirty="0"/>
              <a:t>مثال</a:t>
            </a:r>
            <a:r>
              <a:rPr lang="en-US" sz="2800" b="1" dirty="0"/>
              <a:t>//  </a:t>
            </a:r>
            <a:r>
              <a:rPr lang="ar-SA" sz="2800" b="1" dirty="0"/>
              <a:t>ما عدد ذرات الكاربون في موا واحد من الكلوكوز</a:t>
            </a:r>
            <a:r>
              <a:rPr lang="en-US" sz="2800" b="1" dirty="0"/>
              <a:t> C</a:t>
            </a:r>
            <a:r>
              <a:rPr lang="en-US" sz="2800" b="1" baseline="-25000" dirty="0"/>
              <a:t>6</a:t>
            </a:r>
            <a:r>
              <a:rPr lang="en-US" sz="2800" b="1" dirty="0"/>
              <a:t>H</a:t>
            </a:r>
            <a:r>
              <a:rPr lang="en-US" sz="2800" b="1" baseline="-25000" dirty="0"/>
              <a:t>12</a:t>
            </a:r>
            <a:r>
              <a:rPr lang="en-US" sz="2800" b="1" dirty="0"/>
              <a:t>O</a:t>
            </a:r>
            <a:r>
              <a:rPr lang="en-US" sz="2800" b="1" baseline="-25000" dirty="0"/>
              <a:t>6</a:t>
            </a:r>
            <a:r>
              <a:rPr lang="en-US" sz="2800" b="1" dirty="0"/>
              <a:t> </a:t>
            </a:r>
            <a:r>
              <a:rPr lang="ar-SA" sz="2800" b="1" dirty="0"/>
              <a:t>؟</a:t>
            </a:r>
            <a:endParaRPr lang="en-US" sz="2800" dirty="0"/>
          </a:p>
          <a:p>
            <a:pPr marL="0" indent="0" algn="r" rtl="1">
              <a:buNone/>
            </a:pPr>
            <a:endParaRPr lang="en-US" sz="28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83568" y="1052736"/>
            <a:ext cx="7560840" cy="1576189"/>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683568" y="3862387"/>
            <a:ext cx="8136903" cy="2518941"/>
          </a:xfrm>
          <a:prstGeom prst="rect">
            <a:avLst/>
          </a:prstGeom>
          <a:noFill/>
          <a:ln>
            <a:noFill/>
          </a:ln>
        </p:spPr>
      </p:pic>
    </p:spTree>
    <p:extLst>
      <p:ext uri="{BB962C8B-B14F-4D97-AF65-F5344CB8AC3E}">
        <p14:creationId xmlns:p14="http://schemas.microsoft.com/office/powerpoint/2010/main" val="2859230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1109</Words>
  <Application>Microsoft Office PowerPoint</Application>
  <PresentationFormat>On-screen Show (4:3)</PresentationFormat>
  <Paragraphs>123</Paragraphs>
  <Slides>29</Slides>
  <Notes>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مبادئ التحليل الحجمي Principles of volumetric analysis</vt:lpstr>
      <vt:lpstr>متطلبات عملية التسحيح يمكن إجمالها بما يلي:- </vt:lpstr>
      <vt:lpstr>PowerPoint Presentation</vt:lpstr>
      <vt:lpstr>المحلول القياسي  Standard Solution</vt:lpstr>
      <vt:lpstr>التكافؤ والصيغة الكيميائية Valence and Chemical Formulae </vt:lpstr>
      <vt:lpstr>طرق التعبير عن كمية المذاب</vt:lpstr>
      <vt:lpstr>PowerPoint Presentation</vt:lpstr>
      <vt:lpstr>طرق حساب عدد المولات (n)</vt:lpstr>
      <vt:lpstr>PowerPoint Presentation</vt:lpstr>
      <vt:lpstr>PowerPoint Presentation</vt:lpstr>
      <vt:lpstr>الوزن المكافئ الغرامي  Gram Equivalent Weight </vt:lpstr>
      <vt:lpstr>PowerPoint Presentation</vt:lpstr>
      <vt:lpstr>b) الوزن المكافئ الغرامي للمركب</vt:lpstr>
      <vt:lpstr>2. الوزن المكافئ للقاعدة</vt:lpstr>
      <vt:lpstr>PowerPoint Presentation</vt:lpstr>
      <vt:lpstr>4. الوزن المكافئ للعامل المختزل والعامل المؤكسد  هو وزنها الجزيئي مقسوماً على عدد الكترونات المفقودة أو المكتسبة لمول واحد فقط </vt:lpstr>
      <vt:lpstr>PowerPoint Presentation</vt:lpstr>
      <vt:lpstr>طرق التعبير عن التراكيز</vt:lpstr>
      <vt:lpstr>PowerPoint Presentation</vt:lpstr>
      <vt:lpstr>PowerPoint Presentation</vt:lpstr>
      <vt:lpstr>PowerPoint Presentation</vt:lpstr>
      <vt:lpstr>PowerPoint Presentation</vt:lpstr>
      <vt:lpstr>PowerPoint Presentation</vt:lpstr>
      <vt:lpstr>PowerPoint Presentation</vt:lpstr>
      <vt:lpstr>سؤال: احسب التركيز المولاري لمحلول حامض الكبريتيك اذا علمت ان نسبته المؤويه ( 98%) ووزنة النوعي (1.84). الاوزان الذرية H=1. O=16. S=32</vt:lpstr>
      <vt:lpstr>PowerPoint Presentation</vt:lpstr>
      <vt:lpstr>PowerPoint Presentation</vt:lpstr>
      <vt:lpstr>سؤال: ماهي العلاقة بين التركيز المولاري والتركيز النورمالي؟ </vt:lpstr>
      <vt:lpstr>PowerPoint Presentation</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التحليل الحجمي Principles of volumetric analysis</dc:title>
  <dc:creator>InteL</dc:creator>
  <cp:lastModifiedBy>InteL</cp:lastModifiedBy>
  <cp:revision>62</cp:revision>
  <dcterms:created xsi:type="dcterms:W3CDTF">2016-12-02T14:36:08Z</dcterms:created>
  <dcterms:modified xsi:type="dcterms:W3CDTF">2018-12-03T12:22:32Z</dcterms:modified>
</cp:coreProperties>
</file>